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776" r:id="rId2"/>
    <p:sldId id="733" r:id="rId3"/>
    <p:sldId id="828" r:id="rId4"/>
    <p:sldId id="818" r:id="rId5"/>
    <p:sldId id="752" r:id="rId6"/>
    <p:sldId id="816" r:id="rId7"/>
    <p:sldId id="815" r:id="rId8"/>
    <p:sldId id="820" r:id="rId9"/>
    <p:sldId id="821" r:id="rId10"/>
    <p:sldId id="824" r:id="rId11"/>
    <p:sldId id="822" r:id="rId12"/>
    <p:sldId id="823" r:id="rId13"/>
    <p:sldId id="819" r:id="rId14"/>
    <p:sldId id="825" r:id="rId15"/>
    <p:sldId id="756" r:id="rId16"/>
    <p:sldId id="785" r:id="rId17"/>
    <p:sldId id="772" r:id="rId18"/>
    <p:sldId id="747" r:id="rId19"/>
    <p:sldId id="765" r:id="rId20"/>
    <p:sldId id="768" r:id="rId21"/>
    <p:sldId id="766" r:id="rId22"/>
    <p:sldId id="769" r:id="rId23"/>
    <p:sldId id="774" r:id="rId24"/>
    <p:sldId id="746" r:id="rId25"/>
    <p:sldId id="82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02"/>
    <p:restoredTop sz="78435"/>
  </p:normalViewPr>
  <p:slideViewPr>
    <p:cSldViewPr snapToGrid="0" snapToObjects="1">
      <p:cViewPr varScale="1">
        <p:scale>
          <a:sx n="99" d="100"/>
          <a:sy n="99" d="100"/>
        </p:scale>
        <p:origin x="9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55:32.537"/>
    </inkml:context>
    <inkml:brush xml:id="br0">
      <inkml:brushProperty name="width" value="0.05292" units="cm"/>
      <inkml:brushProperty name="height" value="0.05292" units="cm"/>
      <inkml:brushProperty name="color" value="#FF0000"/>
    </inkml:brush>
  </inkml:definitions>
  <inkml:trace contextRef="#ctx0" brushRef="#br0">19603 16550 8191,'-18'4'0,"11"-10"5063,7-1-5063,17-18 0,10-1 0,-2 1 0,4-2-489,3-3 1,4-2 488,-1 2 0,2-1 0,2-1 0,3-2 0,0 0 0,3-1 0,-8 5 0,2-1 0,1 0 0,0-1-260,-5 5 0,1 0 0,0 0 0,0-2 1,0 1 259,1-3 0,1-1 0,-1 0 0,1-1 0,1 0 0,-4 3 0,1 0 0,0-1 0,0 0 0,0 0 0,0 0 0,1-1 0,-1 0 0,0 0 0,1 0 0,0 0 0,0 0 0,2-2 0,1 0 0,0-1 0,0 1 0,0 0 0,0 1-207,-1 0 1,0 1-1,0 0 1,0 0-1,0 0 1,0 0 206,-2 0 0,0 1 0,0-1 0,1 1 0,-1-1 0,2-1 0,-1 1 0,1-1 0,2 0 0,-1-1 0,-1 1 0,-1 1 0,-1 2 0,1-2 0,-1 1 0,-2 1 0,0 1 0,2-2 68,4-4 1,2-1-1,0 1 1,-3 1 0,-4 2-69,0 0 0,-5 2 0,0 1 0,11-7 0,-4 1 1293,-10 5 0,-1 1-1293,2 5 0,-2 1 0,12-15 0,-15 18 0,2 0 0,-1 0 0,1-1 0,3 0 0,1 0 0,-1 2 0,-1 1 0,0 0 0,-1 1 4246,10-9-4246,-10 9 2815,-11 4-2815,-7 8 3978,-1 1-3978,1-1 868,0-1-868,11-5 0,4-7 0,15-4 0,3-6-873,-18 11 1,1 0 872,18-17-469,-18 14 1,-1 0 468,15-18 0,-17 18 0,0 1 0,11-18 0,-3 5 0,-7 8 0,-3 7 0,-3 8 0,-8 3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134BF-A53C-D241-94B5-26C9E9C764E4}" type="datetimeFigureOut">
              <a:rPr lang="en-US" smtClean="0"/>
              <a:t>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8894E-AE4C-7542-9C79-1FBC1D03110D}" type="slidenum">
              <a:rPr lang="en-US" smtClean="0"/>
              <a:t>‹#›</a:t>
            </a:fld>
            <a:endParaRPr lang="en-US"/>
          </a:p>
        </p:txBody>
      </p:sp>
    </p:spTree>
    <p:extLst>
      <p:ext uri="{BB962C8B-B14F-4D97-AF65-F5344CB8AC3E}">
        <p14:creationId xmlns:p14="http://schemas.microsoft.com/office/powerpoint/2010/main" val="304555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a:t>
            </a:fld>
            <a:endParaRPr lang="en-US"/>
          </a:p>
        </p:txBody>
      </p:sp>
    </p:spTree>
    <p:extLst>
      <p:ext uri="{BB962C8B-B14F-4D97-AF65-F5344CB8AC3E}">
        <p14:creationId xmlns:p14="http://schemas.microsoft.com/office/powerpoint/2010/main" val="58828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6930-9CFC-828E-D7AF-A5FE3AEFD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815C6-EB41-8D13-9C62-12C3BAE4A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3D2B6-0840-B76F-DE45-3E9C793C743A}"/>
              </a:ext>
            </a:extLst>
          </p:cNvPr>
          <p:cNvSpPr>
            <a:spLocks noGrp="1"/>
          </p:cNvSpPr>
          <p:nvPr>
            <p:ph type="body" idx="1"/>
          </p:nvPr>
        </p:nvSpPr>
        <p:spPr/>
        <p:txBody>
          <a:bodyPr/>
          <a:lstStyle/>
          <a:p>
            <a:r>
              <a:rPr lang="en-US" dirty="0"/>
              <a:t>So returning to our hippocampal pyramidal cells</a:t>
            </a:r>
          </a:p>
          <a:p>
            <a:r>
              <a:rPr lang="en-US" dirty="0"/>
              <a:t>when we apply MERINGUE</a:t>
            </a:r>
          </a:p>
        </p:txBody>
      </p:sp>
      <p:sp>
        <p:nvSpPr>
          <p:cNvPr id="4" name="Slide Number Placeholder 3">
            <a:extLst>
              <a:ext uri="{FF2B5EF4-FFF2-40B4-BE49-F238E27FC236}">
                <a16:creationId xmlns:a16="http://schemas.microsoft.com/office/drawing/2014/main" id="{B18F41B9-991D-B4CF-A2B1-7EF7F996E093}"/>
              </a:ext>
            </a:extLst>
          </p:cNvPr>
          <p:cNvSpPr>
            <a:spLocks noGrp="1"/>
          </p:cNvSpPr>
          <p:nvPr>
            <p:ph type="sldNum" sz="quarter" idx="5"/>
          </p:nvPr>
        </p:nvSpPr>
        <p:spPr/>
        <p:txBody>
          <a:bodyPr/>
          <a:lstStyle/>
          <a:p>
            <a:fld id="{3576370B-C705-D24A-B1D6-E4CB4471077D}" type="slidenum">
              <a:rPr lang="en-US" smtClean="0"/>
              <a:t>19</a:t>
            </a:fld>
            <a:endParaRPr lang="en-US"/>
          </a:p>
        </p:txBody>
      </p:sp>
    </p:spTree>
    <p:extLst>
      <p:ext uri="{BB962C8B-B14F-4D97-AF65-F5344CB8AC3E}">
        <p14:creationId xmlns:p14="http://schemas.microsoft.com/office/powerpoint/2010/main" val="366960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9593-D7E9-83FA-8B28-4BD6FB94D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63D26-8A22-780C-1098-3808E16FF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7DC88-A5DA-49BD-8C14-61B65D3AA747}"/>
              </a:ext>
            </a:extLst>
          </p:cNvPr>
          <p:cNvSpPr>
            <a:spLocks noGrp="1"/>
          </p:cNvSpPr>
          <p:nvPr>
            <p:ph type="body" idx="1"/>
          </p:nvPr>
        </p:nvSpPr>
        <p:spPr/>
        <p:txBody>
          <a:bodyPr/>
          <a:lstStyle/>
          <a:p>
            <a:r>
              <a:rPr lang="en-US" dirty="0"/>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4C94AA47-B689-BCC0-46A8-752A5B6DB490}"/>
              </a:ext>
            </a:extLst>
          </p:cNvPr>
          <p:cNvSpPr>
            <a:spLocks noGrp="1"/>
          </p:cNvSpPr>
          <p:nvPr>
            <p:ph type="sldNum" sz="quarter" idx="5"/>
          </p:nvPr>
        </p:nvSpPr>
        <p:spPr/>
        <p:txBody>
          <a:bodyPr/>
          <a:lstStyle/>
          <a:p>
            <a:fld id="{764950D2-B59B-2B43-83A1-71DE34A4FD7F}" type="slidenum">
              <a:rPr lang="en-US" smtClean="0"/>
              <a:t>20</a:t>
            </a:fld>
            <a:endParaRPr lang="en-US"/>
          </a:p>
        </p:txBody>
      </p:sp>
    </p:spTree>
    <p:extLst>
      <p:ext uri="{BB962C8B-B14F-4D97-AF65-F5344CB8AC3E}">
        <p14:creationId xmlns:p14="http://schemas.microsoft.com/office/powerpoint/2010/main" val="315041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5BD0-20CD-4671-21EF-F21981180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460F9-9F79-4CB9-E6E3-799C78F95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C8891-A0C0-52E7-2D38-15EE2EA53ED6}"/>
              </a:ext>
            </a:extLst>
          </p:cNvPr>
          <p:cNvSpPr>
            <a:spLocks noGrp="1"/>
          </p:cNvSpPr>
          <p:nvPr>
            <p:ph type="body" idx="1"/>
          </p:nvPr>
        </p:nvSpPr>
        <p:spPr/>
        <p:txBody>
          <a:bodyPr/>
          <a:lstStyle/>
          <a:p>
            <a:r>
              <a:rPr lang="en-US"/>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B09CFD2F-1731-D9A7-9DFB-E6C2F6C003F6}"/>
              </a:ext>
            </a:extLst>
          </p:cNvPr>
          <p:cNvSpPr>
            <a:spLocks noGrp="1"/>
          </p:cNvSpPr>
          <p:nvPr>
            <p:ph type="sldNum" sz="quarter" idx="5"/>
          </p:nvPr>
        </p:nvSpPr>
        <p:spPr/>
        <p:txBody>
          <a:bodyPr/>
          <a:lstStyle/>
          <a:p>
            <a:fld id="{3576370B-C705-D24A-B1D6-E4CB4471077D}" type="slidenum">
              <a:rPr lang="en-US" smtClean="0"/>
              <a:t>21</a:t>
            </a:fld>
            <a:endParaRPr lang="en-US"/>
          </a:p>
        </p:txBody>
      </p:sp>
    </p:spTree>
    <p:extLst>
      <p:ext uri="{BB962C8B-B14F-4D97-AF65-F5344CB8AC3E}">
        <p14:creationId xmlns:p14="http://schemas.microsoft.com/office/powerpoint/2010/main" val="3570459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6462-5BE2-75EB-AC35-E4199D01F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67588-6FC2-B56B-5E70-ECADB7579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207CA-9E3D-FB41-F734-BDD687D5B1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indeed can find additional aspects of gene expression heterogeneity that are coordinated in a spatial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 to visually correspond with different hippocampal subfields which receive inputs from different regions of the brain</a:t>
            </a:r>
          </a:p>
          <a:p>
            <a:endParaRPr lang="en-US" dirty="0"/>
          </a:p>
        </p:txBody>
      </p:sp>
      <p:sp>
        <p:nvSpPr>
          <p:cNvPr id="4" name="Slide Number Placeholder 3">
            <a:extLst>
              <a:ext uri="{FF2B5EF4-FFF2-40B4-BE49-F238E27FC236}">
                <a16:creationId xmlns:a16="http://schemas.microsoft.com/office/drawing/2014/main" id="{4BA7EB8B-05DF-7E4D-F24F-93B2BBCC8541}"/>
              </a:ext>
            </a:extLst>
          </p:cNvPr>
          <p:cNvSpPr>
            <a:spLocks noGrp="1"/>
          </p:cNvSpPr>
          <p:nvPr>
            <p:ph type="sldNum" sz="quarter" idx="5"/>
          </p:nvPr>
        </p:nvSpPr>
        <p:spPr/>
        <p:txBody>
          <a:bodyPr/>
          <a:lstStyle/>
          <a:p>
            <a:fld id="{764950D2-B59B-2B43-83A1-71DE34A4FD7F}" type="slidenum">
              <a:rPr lang="en-US" smtClean="0"/>
              <a:t>22</a:t>
            </a:fld>
            <a:endParaRPr lang="en-US"/>
          </a:p>
        </p:txBody>
      </p:sp>
    </p:spTree>
    <p:extLst>
      <p:ext uri="{BB962C8B-B14F-4D97-AF65-F5344CB8AC3E}">
        <p14:creationId xmlns:p14="http://schemas.microsoft.com/office/powerpoint/2010/main" val="2306551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building on Moran's I, we can modify this equation slightly</a:t>
            </a:r>
          </a:p>
          <a:p>
            <a:r>
              <a:rPr lang="en-US"/>
              <a:t>and take advantage of the flexibility of this adjacency weight matrix definition</a:t>
            </a:r>
          </a:p>
          <a:p>
            <a:r>
              <a:rPr lang="en-US"/>
              <a:t>to specifically propose an inter-cell-type spatial cross correlation statistic</a:t>
            </a:r>
          </a:p>
          <a:p>
            <a:r>
              <a:rPr lang="en-US"/>
              <a:t>To look for genes that are cross correlated for spatially co-localized cell-types that may be indicative of cell-cell communication</a:t>
            </a:r>
          </a:p>
          <a:p>
            <a:endParaRPr lang="en-US"/>
          </a:p>
          <a:p>
            <a:r>
              <a:rPr lang="en-US"/>
              <a:t>Rather than autocorrelation x with itself, we now have a second gene</a:t>
            </a:r>
          </a:p>
          <a:p>
            <a:r>
              <a:rPr lang="en-US"/>
              <a:t>W is limited to spatial neighbors of different cell-types</a:t>
            </a:r>
          </a:p>
          <a:p>
            <a:r>
              <a:rPr lang="en-US"/>
              <a:t>So consider cell-type A and B that spatially adjacent to each other</a:t>
            </a:r>
          </a:p>
          <a:p>
            <a:r>
              <a:rPr lang="en-US"/>
              <a:t>Cell-type A expresses a gene, perhaps a receptor</a:t>
            </a:r>
          </a:p>
          <a:p>
            <a:r>
              <a:rPr lang="en-US"/>
              <a:t>and Cell-type B expresses the complementary ligand</a:t>
            </a:r>
          </a:p>
          <a:p>
            <a:r>
              <a:rPr lang="en-US"/>
              <a:t>and we are looking to find situations where cells of cell-type A</a:t>
            </a:r>
          </a:p>
          <a:p>
            <a:r>
              <a:rPr lang="en-US"/>
              <a:t>expressing the receptor are always co-localized with cells of </a:t>
            </a:r>
          </a:p>
          <a:p>
            <a:r>
              <a:rPr lang="en-US"/>
              <a:t>cell-type B expressing the </a:t>
            </a:r>
            <a:r>
              <a:rPr lang="en-US" err="1"/>
              <a:t>correpsonding</a:t>
            </a:r>
            <a:r>
              <a:rPr lang="en-US"/>
              <a:t> ligand</a:t>
            </a:r>
          </a:p>
          <a:p>
            <a:r>
              <a:rPr lang="en-US"/>
              <a:t>even though these receptor and ligand genes are expressed in different cells</a:t>
            </a:r>
          </a:p>
          <a:p>
            <a:r>
              <a:rPr lang="en-US"/>
              <a:t>so their expressions across cells are actually negatively correlated</a:t>
            </a:r>
          </a:p>
          <a:p>
            <a:r>
              <a:rPr lang="en-US"/>
              <a:t>when we evaluate their inter-cell-type spatial cross-correlation, </a:t>
            </a:r>
          </a:p>
          <a:p>
            <a:r>
              <a:rPr lang="en-US"/>
              <a:t>it is very significantly positive</a:t>
            </a:r>
          </a:p>
          <a:p>
            <a:r>
              <a:rPr lang="en-US"/>
              <a:t>potentially indicative of cell-cell communication via this particular receptor-ligand interaction</a:t>
            </a:r>
          </a:p>
        </p:txBody>
      </p:sp>
      <p:sp>
        <p:nvSpPr>
          <p:cNvPr id="4" name="Slide Number Placeholder 3"/>
          <p:cNvSpPr>
            <a:spLocks noGrp="1"/>
          </p:cNvSpPr>
          <p:nvPr>
            <p:ph type="sldNum" sz="quarter" idx="5"/>
          </p:nvPr>
        </p:nvSpPr>
        <p:spPr/>
        <p:txBody>
          <a:bodyPr/>
          <a:lstStyle/>
          <a:p>
            <a:fld id="{7335EEEA-69D3-6747-9E57-8DE5EFE1D893}" type="slidenum">
              <a:rPr lang="en-US" smtClean="0"/>
              <a:t>23</a:t>
            </a:fld>
            <a:endParaRPr lang="en-US"/>
          </a:p>
        </p:txBody>
      </p:sp>
    </p:spTree>
    <p:extLst>
      <p:ext uri="{BB962C8B-B14F-4D97-AF65-F5344CB8AC3E}">
        <p14:creationId xmlns:p14="http://schemas.microsoft.com/office/powerpoint/2010/main" val="1071440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apply our approach identify gene expression patterns that may be indicative of putative 399 cell-cell communication between cells on beads corresponding to the Purkinje layer with cells on spatially 400 adjacent beads in Slide-Seq data of the mouse cerebellum (Fig. 5A). We use a set of over 2,500 known 401 receptor-ligand pairs previously supported by orthogonal biological validations (</a:t>
            </a:r>
            <a:r>
              <a:rPr lang="en-US" dirty="0" err="1"/>
              <a:t>Ramilowski</a:t>
            </a:r>
            <a:r>
              <a:rPr lang="en-US" dirty="0"/>
              <a:t> et al. 402 2015a). Restricting to well detected (CPM &gt; 0 in more than 30 cells) receptor genes in the Purkinje layer 403 beads and well detected ligand genes in the spatially adjacent beads, we applied MERINGUE to test for 404 significant spatial cross correlation between all receptor and ligand gene pairs. </a:t>
            </a:r>
          </a:p>
          <a:p>
            <a:endParaRPr lang="en-US" dirty="0"/>
          </a:p>
          <a:p>
            <a:r>
              <a:rPr lang="en-US" dirty="0"/>
              <a:t>We identified statistically significant inter-cell-type spatial cross-correlation between expression of Ptprz1 (Protein Tyrosine 406 Phosphatase Receptor Type Z1 i.e. PTP</a:t>
            </a:r>
            <a:r>
              <a:rPr lang="el-GR" dirty="0"/>
              <a:t>ζ) </a:t>
            </a:r>
            <a:r>
              <a:rPr lang="en-US" dirty="0"/>
              <a:t>in beads corresponding to Purkinje layer and expression of its ligand </a:t>
            </a:r>
            <a:r>
              <a:rPr lang="en-US" dirty="0" err="1"/>
              <a:t>Ptn</a:t>
            </a:r>
            <a:r>
              <a:rPr lang="en-US" dirty="0"/>
              <a:t> (secreted growth factor pleiotrophin) in spatially adjacent beads (Fig. 5B-C). Ptprz1 has been previously identified to be expressed by Purkinje neurons while </a:t>
            </a:r>
            <a:r>
              <a:rPr lang="en-US" dirty="0" err="1"/>
              <a:t>Ptn</a:t>
            </a:r>
            <a:r>
              <a:rPr lang="en-US" dirty="0"/>
              <a:t> has been previously identified to distribute along Bergmann glial fibers in postnatally developing cerebellum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335EEEA-69D3-6747-9E57-8DE5EFE1D893}" type="slidenum">
              <a:rPr lang="en-US" smtClean="0"/>
              <a:t>24</a:t>
            </a:fld>
            <a:endParaRPr lang="en-US"/>
          </a:p>
        </p:txBody>
      </p:sp>
    </p:spTree>
    <p:extLst>
      <p:ext uri="{BB962C8B-B14F-4D97-AF65-F5344CB8AC3E}">
        <p14:creationId xmlns:p14="http://schemas.microsoft.com/office/powerpoint/2010/main" val="2556029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7BA79-0D1E-5540-BB8B-D65B1AB229DA}" type="slidenum">
              <a:rPr lang="en-US" smtClean="0"/>
              <a:t>25</a:t>
            </a:fld>
            <a:endParaRPr lang="en-US"/>
          </a:p>
        </p:txBody>
      </p:sp>
    </p:spTree>
    <p:extLst>
      <p:ext uri="{BB962C8B-B14F-4D97-AF65-F5344CB8AC3E}">
        <p14:creationId xmlns:p14="http://schemas.microsoft.com/office/powerpoint/2010/main" val="814207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32C7E3-4DB9-4DDC-85C4-A5B29112AD78}" type="slidenum">
              <a:rPr lang="en-US" smtClean="0"/>
              <a:t>2</a:t>
            </a:fld>
            <a:endParaRPr lang="en-US"/>
          </a:p>
        </p:txBody>
      </p:sp>
    </p:spTree>
    <p:extLst>
      <p:ext uri="{BB962C8B-B14F-4D97-AF65-F5344CB8AC3E}">
        <p14:creationId xmlns:p14="http://schemas.microsoft.com/office/powerpoint/2010/main" val="3924953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 statistic called Moran's I has been used to evaluate whether a particular quantity, say income, exhibits significant non-random spatial variation via spatial autocorrelation</a:t>
            </a:r>
          </a:p>
          <a:p>
            <a:r>
              <a:rPr lang="en-US" dirty="0"/>
              <a:t>In this case, each square is a county</a:t>
            </a:r>
          </a:p>
          <a:p>
            <a:r>
              <a:rPr lang="en-US" dirty="0"/>
              <a:t>Color denotes income level</a:t>
            </a:r>
          </a:p>
          <a:p>
            <a:r>
              <a:rPr lang="en-US" dirty="0"/>
              <a:t>We can see in this visualization that income isn’t random</a:t>
            </a:r>
          </a:p>
          <a:p>
            <a:r>
              <a:rPr lang="en-US" dirty="0"/>
              <a:t>it is highly correlated with the income of the neighboring county </a:t>
            </a:r>
          </a:p>
          <a:p>
            <a:r>
              <a:rPr lang="en-US" dirty="0"/>
              <a:t>(income exhibits high spatial autocorrelation and this high spatial autocorrelation can be quantified as a high Moran’s I)</a:t>
            </a:r>
          </a:p>
          <a:p>
            <a:r>
              <a:rPr lang="en-US" dirty="0"/>
              <a:t>For us of course, we're not as interested in income, but we are interested in gene expression</a:t>
            </a:r>
          </a:p>
          <a:p>
            <a:r>
              <a:rPr lang="en-US" dirty="0"/>
              <a:t>So if a cell's expression for a particular gene is highly correlated with that gene's expression in the cell's neighbors, then the gene would be highly spatially autocorrelated</a:t>
            </a:r>
          </a:p>
          <a:p>
            <a:endParaRPr lang="en-US" dirty="0"/>
          </a:p>
          <a:p>
            <a:r>
              <a:rPr lang="en-US" dirty="0"/>
              <a:t>distinguish genes that are variable in a spatial coordinated manner</a:t>
            </a:r>
          </a:p>
          <a:p>
            <a:r>
              <a:rPr lang="en-US" dirty="0"/>
              <a:t>with genes that are variable but not in a spatially coordinated manner</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5</a:t>
            </a:fld>
            <a:endParaRPr lang="en-US"/>
          </a:p>
        </p:txBody>
      </p:sp>
    </p:spTree>
    <p:extLst>
      <p:ext uri="{BB962C8B-B14F-4D97-AF65-F5344CB8AC3E}">
        <p14:creationId xmlns:p14="http://schemas.microsoft.com/office/powerpoint/2010/main" val="3333065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7A4B4-C68A-E81E-A36C-5D27CEE10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F9616-A297-2719-A26F-3CC22F7A8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1B5FE-16FC-9278-4E23-A9EBFC4978EA}"/>
              </a:ext>
            </a:extLst>
          </p:cNvPr>
          <p:cNvSpPr>
            <a:spLocks noGrp="1"/>
          </p:cNvSpPr>
          <p:nvPr>
            <p:ph type="body" idx="1"/>
          </p:nvPr>
        </p:nvSpPr>
        <p:spPr/>
        <p:txBody>
          <a:bodyPr/>
          <a:lstStyle/>
          <a:p>
            <a:r>
              <a:rPr lang="en-US" dirty="0"/>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 statistic called Moran's I has been used to evaluate whether a particular quantity, say income, exhibits significant non-random spatial variation via spatial autocorrelation</a:t>
            </a:r>
          </a:p>
          <a:p>
            <a:r>
              <a:rPr lang="en-US" dirty="0"/>
              <a:t>In this case, each square is a county</a:t>
            </a:r>
          </a:p>
          <a:p>
            <a:r>
              <a:rPr lang="en-US" dirty="0"/>
              <a:t>Color denotes income level</a:t>
            </a:r>
          </a:p>
          <a:p>
            <a:r>
              <a:rPr lang="en-US" dirty="0"/>
              <a:t>We can see in this visualization that income isn’t random</a:t>
            </a:r>
          </a:p>
          <a:p>
            <a:r>
              <a:rPr lang="en-US" dirty="0"/>
              <a:t>it is highly correlated with the income of the neighboring county </a:t>
            </a:r>
          </a:p>
          <a:p>
            <a:r>
              <a:rPr lang="en-US" dirty="0"/>
              <a:t>(income exhibits high spatial autocorrelation and this high spatial autocorrelation can be quantified as a high Moran’s I)</a:t>
            </a:r>
          </a:p>
          <a:p>
            <a:r>
              <a:rPr lang="en-US" dirty="0"/>
              <a:t>For us of course, we're not as interested in income, but we are interested in gene expression</a:t>
            </a:r>
          </a:p>
          <a:p>
            <a:r>
              <a:rPr lang="en-US" dirty="0"/>
              <a:t>So if a cell's expression for a particular gene is highly correlated with that gene's expression in the cell's neighbors, then the gene would be highly spatially autocorrelated</a:t>
            </a:r>
          </a:p>
          <a:p>
            <a:endParaRPr lang="en-US" dirty="0"/>
          </a:p>
          <a:p>
            <a:r>
              <a:rPr lang="en-US" dirty="0"/>
              <a:t>distinguish genes that are variable in a spatial coordinated manner</a:t>
            </a:r>
          </a:p>
          <a:p>
            <a:r>
              <a:rPr lang="en-US" dirty="0"/>
              <a:t>with genes that are variable but not in a spatially coordinated manner</a:t>
            </a:r>
          </a:p>
          <a:p>
            <a:endParaRPr lang="en-US" dirty="0"/>
          </a:p>
        </p:txBody>
      </p:sp>
      <p:sp>
        <p:nvSpPr>
          <p:cNvPr id="4" name="Slide Number Placeholder 3">
            <a:extLst>
              <a:ext uri="{FF2B5EF4-FFF2-40B4-BE49-F238E27FC236}">
                <a16:creationId xmlns:a16="http://schemas.microsoft.com/office/drawing/2014/main" id="{A967725F-095D-F046-53BB-583769B66E6E}"/>
              </a:ext>
            </a:extLst>
          </p:cNvPr>
          <p:cNvSpPr>
            <a:spLocks noGrp="1"/>
          </p:cNvSpPr>
          <p:nvPr>
            <p:ph type="sldNum" sz="quarter" idx="5"/>
          </p:nvPr>
        </p:nvSpPr>
        <p:spPr/>
        <p:txBody>
          <a:bodyPr/>
          <a:lstStyle/>
          <a:p>
            <a:fld id="{7335EEEA-69D3-6747-9E57-8DE5EFE1D893}" type="slidenum">
              <a:rPr lang="en-US" smtClean="0"/>
              <a:t>6</a:t>
            </a:fld>
            <a:endParaRPr lang="en-US"/>
          </a:p>
        </p:txBody>
      </p:sp>
    </p:spTree>
    <p:extLst>
      <p:ext uri="{BB962C8B-B14F-4D97-AF65-F5344CB8AC3E}">
        <p14:creationId xmlns:p14="http://schemas.microsoft.com/office/powerpoint/2010/main" val="1113660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 statistic called Moran's I has been used to evaluate whether a particular quantity, say income, exhibits significant non-random spatial variation via spatial autocorrelation</a:t>
            </a:r>
          </a:p>
          <a:p>
            <a:r>
              <a:rPr lang="en-US" dirty="0"/>
              <a:t>In this case, each square is a county</a:t>
            </a:r>
          </a:p>
          <a:p>
            <a:r>
              <a:rPr lang="en-US" dirty="0"/>
              <a:t>Color denotes income level</a:t>
            </a:r>
          </a:p>
          <a:p>
            <a:r>
              <a:rPr lang="en-US" dirty="0"/>
              <a:t>We can see in this visualization that income isn’t random</a:t>
            </a:r>
          </a:p>
          <a:p>
            <a:r>
              <a:rPr lang="en-US" dirty="0"/>
              <a:t>it is highly correlated with the income of the neighboring county </a:t>
            </a:r>
          </a:p>
          <a:p>
            <a:r>
              <a:rPr lang="en-US" dirty="0"/>
              <a:t>(income exhibits high spatial autocorrelation and this high spatial autocorrelation can be quantified as a high Moran’s I)</a:t>
            </a:r>
          </a:p>
          <a:p>
            <a:r>
              <a:rPr lang="en-US" dirty="0"/>
              <a:t>For us of course, we're not as interested in income, but we are interested in gene expression</a:t>
            </a:r>
          </a:p>
          <a:p>
            <a:r>
              <a:rPr lang="en-US" dirty="0"/>
              <a:t>So if a cell's expression for a particular gene is highly correlated with that gene's expression in the cell's neighbors, then the gene would be highly spatially autocorrelated</a:t>
            </a:r>
          </a:p>
          <a:p>
            <a:endParaRPr lang="en-US" dirty="0"/>
          </a:p>
          <a:p>
            <a:r>
              <a:rPr lang="en-US" dirty="0"/>
              <a:t>distinguish genes that are variable in a spatial coordinated manner</a:t>
            </a:r>
          </a:p>
          <a:p>
            <a:r>
              <a:rPr lang="en-US" dirty="0"/>
              <a:t>with genes that are variable but not in a spatially coordinated manner</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7</a:t>
            </a:fld>
            <a:endParaRPr lang="en-US"/>
          </a:p>
        </p:txBody>
      </p:sp>
    </p:spTree>
    <p:extLst>
      <p:ext uri="{BB962C8B-B14F-4D97-AF65-F5344CB8AC3E}">
        <p14:creationId xmlns:p14="http://schemas.microsoft.com/office/powerpoint/2010/main" val="384229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what does it mean for cells to be neighbors?</a:t>
            </a:r>
          </a:p>
          <a:p>
            <a:endParaRPr lang="en-US" dirty="0"/>
          </a:p>
          <a:p>
            <a:r>
              <a:rPr lang="en-US" dirty="0"/>
              <a:t>MERINGUE uses Voronoi </a:t>
            </a:r>
            <a:r>
              <a:rPr lang="en-US" dirty="0" err="1"/>
              <a:t>tesslation</a:t>
            </a:r>
            <a:r>
              <a:rPr lang="en-US" dirty="0"/>
              <a:t> (also sometimes called </a:t>
            </a:r>
            <a:r>
              <a:rPr lang="en-US" dirty="0" err="1"/>
              <a:t>Delayney</a:t>
            </a:r>
            <a:r>
              <a:rPr lang="en-US" dirty="0"/>
              <a:t> triangulation) to identify spatial neighbors</a:t>
            </a:r>
          </a:p>
          <a:p>
            <a:r>
              <a:rPr lang="en-US" dirty="0"/>
              <a:t>Each cell as a neighborhood</a:t>
            </a:r>
          </a:p>
          <a:p>
            <a:r>
              <a:rPr lang="en-US" dirty="0"/>
              <a:t>These neighborhoods can vary in sizes</a:t>
            </a:r>
          </a:p>
          <a:p>
            <a:r>
              <a:rPr lang="en-US" dirty="0"/>
              <a:t>But two cells are considered spatial neighbors if their neighborhoods share an edge</a:t>
            </a:r>
          </a:p>
          <a:p>
            <a:r>
              <a:rPr lang="en-US" dirty="0"/>
              <a:t>This particular way of defining spatial neighbors is very flexible for 2D, 3D, and also robust to deformation</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15</a:t>
            </a:fld>
            <a:endParaRPr lang="en-US"/>
          </a:p>
        </p:txBody>
      </p:sp>
    </p:spTree>
    <p:extLst>
      <p:ext uri="{BB962C8B-B14F-4D97-AF65-F5344CB8AC3E}">
        <p14:creationId xmlns:p14="http://schemas.microsoft.com/office/powerpoint/2010/main" val="1714857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warp the spatial location of cells as seen here in the olfactory bulb, re-evaluate Moran’s I for each gene and plot their –log10(adjusted p-values), we see a strong correlation under the uniform and warped spatial cases, suggesting that we can still identify the same spatially heterogeneous genes as expected</a:t>
            </a:r>
          </a:p>
          <a:p>
            <a:r>
              <a:rPr lang="en-US" dirty="0"/>
              <a:t>Whereas other approaches relying on gaussian distances  are no longer able to</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16</a:t>
            </a:fld>
            <a:endParaRPr lang="en-US"/>
          </a:p>
        </p:txBody>
      </p:sp>
    </p:spTree>
    <p:extLst>
      <p:ext uri="{BB962C8B-B14F-4D97-AF65-F5344CB8AC3E}">
        <p14:creationId xmlns:p14="http://schemas.microsoft.com/office/powerpoint/2010/main" val="3558062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but not all spatially heterogeneous gene expression patterns are equal</a:t>
            </a:r>
          </a:p>
          <a:p>
            <a:r>
              <a:rPr lang="en-US" dirty="0"/>
              <a:t>In biology, we are generally interested in spatial patterns that are not just small hotspots</a:t>
            </a:r>
          </a:p>
          <a:p>
            <a:r>
              <a:rPr lang="en-US" dirty="0"/>
              <a:t>So MERINGUE builds on another geospatial statistic LISA to characterize the scale of spatial patterns</a:t>
            </a:r>
          </a:p>
          <a:p>
            <a:endParaRPr lang="en-US" dirty="0"/>
          </a:p>
          <a:p>
            <a:r>
              <a:rPr lang="en-US" dirty="0"/>
              <a:t>We can show that by randomly shuffling gene expression, that as expected under the null distribution we obtain a 5% type I error or false positive rate</a:t>
            </a:r>
          </a:p>
          <a:p>
            <a:r>
              <a:rPr lang="en-US" dirty="0"/>
              <a:t>But if we look at the scale of these significant false positive spatial patterns</a:t>
            </a:r>
          </a:p>
          <a:p>
            <a:r>
              <a:rPr lang="en-US" dirty="0"/>
              <a:t>They’re mostly being driven by a small percentage of cells</a:t>
            </a:r>
          </a:p>
          <a:p>
            <a:endParaRPr lang="en-US" dirty="0"/>
          </a:p>
          <a:p>
            <a:r>
              <a:rPr lang="en-US" dirty="0"/>
              <a:t>So by requiring both significant spatial auto-correlation, as well as for the auto-correlation to be driven by a certain number of cells</a:t>
            </a:r>
          </a:p>
          <a:p>
            <a:r>
              <a:rPr lang="en-US" dirty="0"/>
              <a:t>We can effectively eliminates false discoveries</a:t>
            </a:r>
          </a:p>
          <a:p>
            <a:r>
              <a:rPr lang="en-US" dirty="0"/>
              <a:t>Quite useful for prioritizing genes for validation</a:t>
            </a:r>
          </a:p>
        </p:txBody>
      </p:sp>
      <p:sp>
        <p:nvSpPr>
          <p:cNvPr id="4" name="Slide Number Placeholder 3"/>
          <p:cNvSpPr>
            <a:spLocks noGrp="1"/>
          </p:cNvSpPr>
          <p:nvPr>
            <p:ph type="sldNum" sz="quarter" idx="5"/>
          </p:nvPr>
        </p:nvSpPr>
        <p:spPr/>
        <p:txBody>
          <a:bodyPr/>
          <a:lstStyle/>
          <a:p>
            <a:fld id="{7335EEEA-69D3-6747-9E57-8DE5EFE1D893}" type="slidenum">
              <a:rPr lang="en-US" smtClean="0"/>
              <a:t>17</a:t>
            </a:fld>
            <a:endParaRPr lang="en-US"/>
          </a:p>
        </p:txBody>
      </p:sp>
    </p:spTree>
    <p:extLst>
      <p:ext uri="{BB962C8B-B14F-4D97-AF65-F5344CB8AC3E}">
        <p14:creationId xmlns:p14="http://schemas.microsoft.com/office/powerpoint/2010/main" val="3675049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paper, we apply MERINGUE to many organisms, technologies, </a:t>
            </a:r>
          </a:p>
          <a:p>
            <a:r>
              <a:rPr lang="en-US" dirty="0"/>
              <a:t>In particular the Moran’s I equation is also very flexible and amenable to adaptations that allow us to </a:t>
            </a:r>
          </a:p>
          <a:p>
            <a:r>
              <a:rPr lang="en-US" dirty="0"/>
              <a:t>To identify genes with spatially heterogeneous gene expression patterns in 3D, </a:t>
            </a:r>
          </a:p>
          <a:p>
            <a:r>
              <a:rPr lang="en-US" dirty="0"/>
              <a:t>In multi-section data where we can specifically look for spatial patterns that are consistent across sections</a:t>
            </a:r>
          </a:p>
          <a:p>
            <a:r>
              <a:rPr lang="en-US" dirty="0"/>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check out…</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18</a:t>
            </a:fld>
            <a:endParaRPr lang="en-US"/>
          </a:p>
        </p:txBody>
      </p:sp>
    </p:spTree>
    <p:extLst>
      <p:ext uri="{BB962C8B-B14F-4D97-AF65-F5344CB8AC3E}">
        <p14:creationId xmlns:p14="http://schemas.microsoft.com/office/powerpoint/2010/main" val="1820153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27883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41893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6999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30189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2A052-90C3-E04F-BC4A-DE3A0C7F61D2}"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56290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2A052-90C3-E04F-BC4A-DE3A0C7F61D2}"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32751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2A052-90C3-E04F-BC4A-DE3A0C7F61D2}" type="datetimeFigureOut">
              <a:rPr lang="en-US" smtClean="0"/>
              <a:t>2/24/25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13308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2A052-90C3-E04F-BC4A-DE3A0C7F61D2}" type="datetimeFigureOut">
              <a:rPr lang="en-US" smtClean="0"/>
              <a:t>2/24/25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07966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2A052-90C3-E04F-BC4A-DE3A0C7F61D2}" type="datetimeFigureOut">
              <a:rPr lang="en-US" smtClean="0"/>
              <a:t>2/24/25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50613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21422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4611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2A052-90C3-E04F-BC4A-DE3A0C7F61D2}" type="datetimeFigureOut">
              <a:rPr lang="en-US" smtClean="0"/>
              <a:t>2/24/25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ED2E5-0C67-044C-8F5A-8BBC02E2C960}" type="slidenum">
              <a:rPr lang="en-US" smtClean="0"/>
              <a:t>‹#›</a:t>
            </a:fld>
            <a:endParaRPr lang="en-US"/>
          </a:p>
        </p:txBody>
      </p:sp>
    </p:spTree>
    <p:extLst>
      <p:ext uri="{BB962C8B-B14F-4D97-AF65-F5344CB8AC3E}">
        <p14:creationId xmlns:p14="http://schemas.microsoft.com/office/powerpoint/2010/main" val="20061371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28.tiff"/></Relationships>
</file>

<file path=ppt/slides/_rels/slide18.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9.tiff"/><Relationship Id="rId7" Type="http://schemas.openxmlformats.org/officeDocument/2006/relationships/image" Target="../media/image32.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31.tiff"/><Relationship Id="rId4" Type="http://schemas.openxmlformats.org/officeDocument/2006/relationships/image" Target="../media/image30.tiff"/></Relationships>
</file>

<file path=ppt/slides/_rels/slide1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39.tiff"/></Relationships>
</file>

<file path=ppt/slides/_rels/slide2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JEFworks-Lab/MERINGU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jef.works/blog/2024/08/29/the-many-ways-to-detect-svgs-using-morans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329BA0-DB82-9E43-B0D2-28613F9FC581}"/>
              </a:ext>
            </a:extLst>
          </p:cNvPr>
          <p:cNvPicPr>
            <a:picLocks noChangeAspect="1"/>
          </p:cNvPicPr>
          <p:nvPr/>
        </p:nvPicPr>
        <p:blipFill>
          <a:blip r:embed="rId3"/>
          <a:stretch>
            <a:fillRect/>
          </a:stretch>
        </p:blipFill>
        <p:spPr>
          <a:xfrm>
            <a:off x="0" y="0"/>
            <a:ext cx="12192000" cy="6858000"/>
          </a:xfrm>
          <a:prstGeom prst="rect">
            <a:avLst/>
          </a:prstGeom>
        </p:spPr>
      </p:pic>
      <p:sp>
        <p:nvSpPr>
          <p:cNvPr id="5" name="Rounded Rectangle 4">
            <a:extLst>
              <a:ext uri="{FF2B5EF4-FFF2-40B4-BE49-F238E27FC236}">
                <a16:creationId xmlns:a16="http://schemas.microsoft.com/office/drawing/2014/main" id="{63560ED3-143C-3B41-8E39-B071FB421A12}"/>
              </a:ext>
            </a:extLst>
          </p:cNvPr>
          <p:cNvSpPr/>
          <p:nvPr/>
        </p:nvSpPr>
        <p:spPr>
          <a:xfrm>
            <a:off x="1100447" y="879434"/>
            <a:ext cx="10276114" cy="5099132"/>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2C888-191A-BE4E-BC50-936F58C2F96E}"/>
              </a:ext>
            </a:extLst>
          </p:cNvPr>
          <p:cNvSpPr>
            <a:spLocks noGrp="1"/>
          </p:cNvSpPr>
          <p:nvPr>
            <p:ph type="ctrTitle"/>
          </p:nvPr>
        </p:nvSpPr>
        <p:spPr>
          <a:xfrm>
            <a:off x="1524000" y="879434"/>
            <a:ext cx="9144000" cy="2387600"/>
          </a:xfrm>
        </p:spPr>
        <p:txBody>
          <a:bodyPr>
            <a:normAutofit/>
          </a:bodyPr>
          <a:lstStyle/>
          <a:p>
            <a:r>
              <a:rPr lang="en-US" sz="4800" b="1" dirty="0"/>
              <a:t>Spatially variable gene (SVG)</a:t>
            </a:r>
            <a:br>
              <a:rPr lang="en-US" sz="4800" b="1" dirty="0"/>
            </a:br>
            <a:r>
              <a:rPr lang="en-US" sz="4800" b="1" dirty="0"/>
              <a:t>expression analysis</a:t>
            </a:r>
          </a:p>
        </p:txBody>
      </p:sp>
      <p:sp>
        <p:nvSpPr>
          <p:cNvPr id="3" name="Subtitle 2">
            <a:extLst>
              <a:ext uri="{FF2B5EF4-FFF2-40B4-BE49-F238E27FC236}">
                <a16:creationId xmlns:a16="http://schemas.microsoft.com/office/drawing/2014/main" id="{7D81DA2D-F427-1749-8E27-D6A19781EB17}"/>
              </a:ext>
            </a:extLst>
          </p:cNvPr>
          <p:cNvSpPr>
            <a:spLocks noGrp="1"/>
          </p:cNvSpPr>
          <p:nvPr>
            <p:ph type="subTitle" idx="1"/>
          </p:nvPr>
        </p:nvSpPr>
        <p:spPr>
          <a:xfrm>
            <a:off x="1524000" y="3602037"/>
            <a:ext cx="9144000" cy="2157495"/>
          </a:xfrm>
        </p:spPr>
        <p:txBody>
          <a:bodyPr>
            <a:normAutofit fontScale="85000" lnSpcReduction="20000"/>
          </a:bodyPr>
          <a:lstStyle/>
          <a:p>
            <a:r>
              <a:rPr lang="en-US" sz="3600" dirty="0">
                <a:ln w="0"/>
                <a:effectLst>
                  <a:outerShdw blurRad="38100" dist="19050" dir="2700000" algn="tl" rotWithShape="0">
                    <a:schemeClr val="dk1">
                      <a:alpha val="40000"/>
                    </a:schemeClr>
                  </a:outerShdw>
                </a:effectLst>
              </a:rPr>
              <a:t>Jean Fan, PhD</a:t>
            </a:r>
          </a:p>
          <a:p>
            <a:r>
              <a:rPr lang="en-US" dirty="0">
                <a:ln w="0"/>
                <a:effectLst>
                  <a:outerShdw blurRad="38100" dist="19050" dir="2700000" algn="tl" rotWithShape="0">
                    <a:schemeClr val="dk1">
                      <a:alpha val="40000"/>
                    </a:schemeClr>
                  </a:outerShdw>
                </a:effectLst>
              </a:rPr>
              <a:t>Assistant Professor</a:t>
            </a:r>
          </a:p>
          <a:p>
            <a:r>
              <a:rPr lang="en-US" dirty="0" err="1">
                <a:ln w="0"/>
                <a:effectLst>
                  <a:outerShdw blurRad="38100" dist="19050" dir="2700000" algn="tl" rotWithShape="0">
                    <a:schemeClr val="dk1">
                      <a:alpha val="40000"/>
                    </a:schemeClr>
                  </a:outerShdw>
                </a:effectLst>
              </a:rPr>
              <a:t>JEFworks</a:t>
            </a:r>
            <a:r>
              <a:rPr lang="en-US" dirty="0">
                <a:ln w="0"/>
                <a:effectLst>
                  <a:outerShdw blurRad="38100" dist="19050" dir="2700000" algn="tl" rotWithShape="0">
                    <a:schemeClr val="dk1">
                      <a:alpha val="40000"/>
                    </a:schemeClr>
                  </a:outerShdw>
                </a:effectLst>
              </a:rPr>
              <a:t> Lab</a:t>
            </a:r>
          </a:p>
          <a:p>
            <a:r>
              <a:rPr lang="en-US" dirty="0">
                <a:ln w="0"/>
                <a:effectLst>
                  <a:outerShdw blurRad="38100" dist="19050" dir="2700000" algn="tl" rotWithShape="0">
                    <a:schemeClr val="dk1">
                      <a:alpha val="40000"/>
                    </a:schemeClr>
                  </a:outerShdw>
                </a:effectLst>
              </a:rPr>
              <a:t>Center for Computational Biology</a:t>
            </a:r>
          </a:p>
          <a:p>
            <a:r>
              <a:rPr lang="en-US" dirty="0">
                <a:ln w="0"/>
                <a:effectLst>
                  <a:outerShdw blurRad="38100" dist="19050" dir="2700000" algn="tl" rotWithShape="0">
                    <a:schemeClr val="dk1">
                      <a:alpha val="40000"/>
                    </a:schemeClr>
                  </a:outerShdw>
                </a:effectLst>
              </a:rPr>
              <a:t>Department of Biomedical Engineering</a:t>
            </a:r>
          </a:p>
          <a:p>
            <a:r>
              <a:rPr lang="en-US" dirty="0">
                <a:ln w="0"/>
                <a:effectLst>
                  <a:outerShdw blurRad="38100" dist="19050" dir="2700000" algn="tl" rotWithShape="0">
                    <a:schemeClr val="dk1">
                      <a:alpha val="40000"/>
                    </a:schemeClr>
                  </a:outerShdw>
                </a:effectLst>
              </a:rPr>
              <a:t>Johns Hopkins University</a:t>
            </a:r>
          </a:p>
          <a:p>
            <a:endParaRPr lang="en-US" dirty="0"/>
          </a:p>
        </p:txBody>
      </p:sp>
    </p:spTree>
    <p:extLst>
      <p:ext uri="{BB962C8B-B14F-4D97-AF65-F5344CB8AC3E}">
        <p14:creationId xmlns:p14="http://schemas.microsoft.com/office/powerpoint/2010/main" val="136172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CC2E-2712-E23A-5992-AE43FB4368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514EAD6-6B24-6C6B-FD6B-F2EE1E429CCF}"/>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915FD9B2-F5B2-AB98-7C7E-F21FA6C814D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1869252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0E18-F0C7-A9D5-B94A-4462A0DD172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1A762F2-FCA6-E2AF-B8E8-B281E0061000}"/>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16CD2BD5-5372-11B8-B162-9F4EA11A898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202248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8C91E-FDC6-E12B-65DB-49BDF5DBF8E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5F0B14B-2199-CB9F-3D7F-6E8CA9D2E4D9}"/>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8094D955-73A7-AAC7-C72F-CD36CCDE6A95}"/>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178725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51E07-7E14-2B57-AFE7-867D6CED7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A1F7-101A-D5D2-87C5-6789D60EEFDA}"/>
              </a:ext>
            </a:extLst>
          </p:cNvPr>
          <p:cNvSpPr>
            <a:spLocks noGrp="1"/>
          </p:cNvSpPr>
          <p:nvPr>
            <p:ph type="title"/>
          </p:nvPr>
        </p:nvSpPr>
        <p:spPr/>
        <p:txBody>
          <a:bodyPr>
            <a:normAutofit/>
          </a:bodyPr>
          <a:lstStyle/>
          <a:p>
            <a:r>
              <a:rPr lang="en-US" sz="3200" dirty="0"/>
              <a:t>Moran’s I has a closed form that we can compute to solve for the distribution and obtain a p-value</a:t>
            </a:r>
          </a:p>
        </p:txBody>
      </p:sp>
      <p:pic>
        <p:nvPicPr>
          <p:cNvPr id="4" name="Picture 3">
            <a:extLst>
              <a:ext uri="{FF2B5EF4-FFF2-40B4-BE49-F238E27FC236}">
                <a16:creationId xmlns:a16="http://schemas.microsoft.com/office/drawing/2014/main" id="{9B8ED0DD-BC4E-D5F5-C9A3-6E84998C8D56}"/>
              </a:ext>
            </a:extLst>
          </p:cNvPr>
          <p:cNvPicPr>
            <a:picLocks noChangeAspect="1"/>
          </p:cNvPicPr>
          <p:nvPr/>
        </p:nvPicPr>
        <p:blipFill>
          <a:blip r:embed="rId2"/>
          <a:stretch>
            <a:fillRect/>
          </a:stretch>
        </p:blipFill>
        <p:spPr>
          <a:xfrm>
            <a:off x="1131687" y="2341318"/>
            <a:ext cx="5233651" cy="1279337"/>
          </a:xfrm>
          <a:prstGeom prst="rect">
            <a:avLst/>
          </a:prstGeom>
        </p:spPr>
      </p:pic>
      <p:pic>
        <p:nvPicPr>
          <p:cNvPr id="7" name="Picture 6">
            <a:extLst>
              <a:ext uri="{FF2B5EF4-FFF2-40B4-BE49-F238E27FC236}">
                <a16:creationId xmlns:a16="http://schemas.microsoft.com/office/drawing/2014/main" id="{C23EDFB0-D41F-BF6D-0339-5B1B45653DBB}"/>
              </a:ext>
            </a:extLst>
          </p:cNvPr>
          <p:cNvPicPr>
            <a:picLocks noChangeAspect="1"/>
          </p:cNvPicPr>
          <p:nvPr/>
        </p:nvPicPr>
        <p:blipFill>
          <a:blip r:embed="rId3"/>
          <a:stretch>
            <a:fillRect/>
          </a:stretch>
        </p:blipFill>
        <p:spPr>
          <a:xfrm>
            <a:off x="723900" y="4091008"/>
            <a:ext cx="4697186" cy="2220892"/>
          </a:xfrm>
          <a:prstGeom prst="rect">
            <a:avLst/>
          </a:prstGeom>
        </p:spPr>
      </p:pic>
    </p:spTree>
    <p:extLst>
      <p:ext uri="{BB962C8B-B14F-4D97-AF65-F5344CB8AC3E}">
        <p14:creationId xmlns:p14="http://schemas.microsoft.com/office/powerpoint/2010/main" val="214782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1417-F030-A089-BF8A-57B26666013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2A913CB-4F62-B614-ECB3-28B3360D739D}"/>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6A004E98-3C2F-DDF6-EF6A-1CD28851FD41}"/>
              </a:ext>
            </a:extLst>
          </p:cNvPr>
          <p:cNvPicPr>
            <a:picLocks noChangeAspect="1"/>
          </p:cNvPicPr>
          <p:nvPr/>
        </p:nvPicPr>
        <p:blipFill>
          <a:blip r:embed="rId2"/>
          <a:stretch>
            <a:fillRect/>
          </a:stretch>
        </p:blipFill>
        <p:spPr>
          <a:xfrm>
            <a:off x="8366993" y="2207622"/>
            <a:ext cx="3451691" cy="3566160"/>
          </a:xfrm>
          <a:prstGeom prst="rect">
            <a:avLst/>
          </a:prstGeom>
        </p:spPr>
      </p:pic>
      <p:pic>
        <p:nvPicPr>
          <p:cNvPr id="2" name="Picture 1">
            <a:extLst>
              <a:ext uri="{FF2B5EF4-FFF2-40B4-BE49-F238E27FC236}">
                <a16:creationId xmlns:a16="http://schemas.microsoft.com/office/drawing/2014/main" id="{18002367-F358-6A8D-D1A8-9C0CC4517C14}"/>
              </a:ext>
            </a:extLst>
          </p:cNvPr>
          <p:cNvPicPr>
            <a:picLocks noChangeAspect="1"/>
          </p:cNvPicPr>
          <p:nvPr/>
        </p:nvPicPr>
        <p:blipFill>
          <a:blip r:embed="rId3"/>
          <a:stretch>
            <a:fillRect/>
          </a:stretch>
        </p:blipFill>
        <p:spPr>
          <a:xfrm>
            <a:off x="4436583" y="2207622"/>
            <a:ext cx="3451690" cy="3566160"/>
          </a:xfrm>
          <a:prstGeom prst="rect">
            <a:avLst/>
          </a:prstGeom>
        </p:spPr>
      </p:pic>
      <p:pic>
        <p:nvPicPr>
          <p:cNvPr id="4" name="Picture 3">
            <a:extLst>
              <a:ext uri="{FF2B5EF4-FFF2-40B4-BE49-F238E27FC236}">
                <a16:creationId xmlns:a16="http://schemas.microsoft.com/office/drawing/2014/main" id="{FC1F7B3C-3E9D-BA6D-B356-99550E0F9337}"/>
              </a:ext>
            </a:extLst>
          </p:cNvPr>
          <p:cNvPicPr>
            <a:picLocks noChangeAspect="1"/>
          </p:cNvPicPr>
          <p:nvPr/>
        </p:nvPicPr>
        <p:blipFill>
          <a:blip r:embed="rId4"/>
          <a:stretch>
            <a:fillRect/>
          </a:stretch>
        </p:blipFill>
        <p:spPr>
          <a:xfrm>
            <a:off x="453919" y="2207622"/>
            <a:ext cx="3451692" cy="3566161"/>
          </a:xfrm>
          <a:prstGeom prst="rect">
            <a:avLst/>
          </a:prstGeom>
        </p:spPr>
      </p:pic>
    </p:spTree>
    <p:extLst>
      <p:ext uri="{BB962C8B-B14F-4D97-AF65-F5344CB8AC3E}">
        <p14:creationId xmlns:p14="http://schemas.microsoft.com/office/powerpoint/2010/main" val="2459964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35966-47AE-1041-8CAB-8EA5F37ECAD7}"/>
              </a:ext>
            </a:extLst>
          </p:cNvPr>
          <p:cNvSpPr>
            <a:spLocks noGrp="1"/>
          </p:cNvSpPr>
          <p:nvPr>
            <p:ph type="title"/>
          </p:nvPr>
        </p:nvSpPr>
        <p:spPr/>
        <p:txBody>
          <a:bodyPr>
            <a:noAutofit/>
          </a:bodyPr>
          <a:lstStyle/>
          <a:p>
            <a:r>
              <a:rPr lang="en-US" sz="3200" dirty="0"/>
              <a:t>MERINGUE uses a Voronoi tessellation-based approach for identifying spatial neighbors in a manner that is robust to variation in cellular density </a:t>
            </a:r>
          </a:p>
        </p:txBody>
      </p:sp>
      <p:pic>
        <p:nvPicPr>
          <p:cNvPr id="8" name="Picture 7">
            <a:extLst>
              <a:ext uri="{FF2B5EF4-FFF2-40B4-BE49-F238E27FC236}">
                <a16:creationId xmlns:a16="http://schemas.microsoft.com/office/drawing/2014/main" id="{A03B5627-02D4-3F49-A4E2-E21AD1BA30D3}"/>
              </a:ext>
            </a:extLst>
          </p:cNvPr>
          <p:cNvPicPr>
            <a:picLocks noChangeAspect="1"/>
          </p:cNvPicPr>
          <p:nvPr/>
        </p:nvPicPr>
        <p:blipFill>
          <a:blip r:embed="rId3"/>
          <a:stretch>
            <a:fillRect/>
          </a:stretch>
        </p:blipFill>
        <p:spPr>
          <a:xfrm>
            <a:off x="838200" y="2468705"/>
            <a:ext cx="4459696" cy="3065177"/>
          </a:xfrm>
          <a:prstGeom prst="rect">
            <a:avLst/>
          </a:prstGeom>
        </p:spPr>
      </p:pic>
      <p:sp>
        <p:nvSpPr>
          <p:cNvPr id="5" name="TextBox 4">
            <a:extLst>
              <a:ext uri="{FF2B5EF4-FFF2-40B4-BE49-F238E27FC236}">
                <a16:creationId xmlns:a16="http://schemas.microsoft.com/office/drawing/2014/main" id="{2A26912C-DDEA-9A46-847D-DFB4F7EA6E2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spTree>
    <p:extLst>
      <p:ext uri="{BB962C8B-B14F-4D97-AF65-F5344CB8AC3E}">
        <p14:creationId xmlns:p14="http://schemas.microsoft.com/office/powerpoint/2010/main" val="3171336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35966-47AE-1041-8CAB-8EA5F37ECAD7}"/>
              </a:ext>
            </a:extLst>
          </p:cNvPr>
          <p:cNvSpPr>
            <a:spLocks noGrp="1"/>
          </p:cNvSpPr>
          <p:nvPr>
            <p:ph type="title"/>
          </p:nvPr>
        </p:nvSpPr>
        <p:spPr/>
        <p:txBody>
          <a:bodyPr>
            <a:noAutofit/>
          </a:bodyPr>
          <a:lstStyle/>
          <a:p>
            <a:r>
              <a:rPr lang="en-US" sz="3200" dirty="0"/>
              <a:t>MERINGUE uses a Voronoi tessellation-based approach for identifying spatial neighbors in a manner that is robust to variation in cellular density </a:t>
            </a:r>
          </a:p>
        </p:txBody>
      </p:sp>
      <p:pic>
        <p:nvPicPr>
          <p:cNvPr id="8" name="Picture 7">
            <a:extLst>
              <a:ext uri="{FF2B5EF4-FFF2-40B4-BE49-F238E27FC236}">
                <a16:creationId xmlns:a16="http://schemas.microsoft.com/office/drawing/2014/main" id="{A03B5627-02D4-3F49-A4E2-E21AD1BA30D3}"/>
              </a:ext>
            </a:extLst>
          </p:cNvPr>
          <p:cNvPicPr>
            <a:picLocks noChangeAspect="1"/>
          </p:cNvPicPr>
          <p:nvPr/>
        </p:nvPicPr>
        <p:blipFill>
          <a:blip r:embed="rId3"/>
          <a:stretch>
            <a:fillRect/>
          </a:stretch>
        </p:blipFill>
        <p:spPr>
          <a:xfrm>
            <a:off x="838200" y="2468705"/>
            <a:ext cx="4459696" cy="3065177"/>
          </a:xfrm>
          <a:prstGeom prst="rect">
            <a:avLst/>
          </a:prstGeom>
        </p:spPr>
      </p:pic>
      <p:pic>
        <p:nvPicPr>
          <p:cNvPr id="9" name="Picture 8">
            <a:extLst>
              <a:ext uri="{FF2B5EF4-FFF2-40B4-BE49-F238E27FC236}">
                <a16:creationId xmlns:a16="http://schemas.microsoft.com/office/drawing/2014/main" id="{A38488C5-2207-B747-BF8A-9BFA83F65A14}"/>
              </a:ext>
            </a:extLst>
          </p:cNvPr>
          <p:cNvPicPr>
            <a:picLocks noChangeAspect="1"/>
          </p:cNvPicPr>
          <p:nvPr/>
        </p:nvPicPr>
        <p:blipFill>
          <a:blip r:embed="rId4"/>
          <a:stretch>
            <a:fillRect/>
          </a:stretch>
        </p:blipFill>
        <p:spPr>
          <a:xfrm>
            <a:off x="5937268" y="1214745"/>
            <a:ext cx="2844800" cy="2806700"/>
          </a:xfrm>
          <a:prstGeom prst="rect">
            <a:avLst/>
          </a:prstGeom>
        </p:spPr>
      </p:pic>
      <p:pic>
        <p:nvPicPr>
          <p:cNvPr id="11" name="Picture 10">
            <a:extLst>
              <a:ext uri="{FF2B5EF4-FFF2-40B4-BE49-F238E27FC236}">
                <a16:creationId xmlns:a16="http://schemas.microsoft.com/office/drawing/2014/main" id="{24997CC2-0A76-0545-BE79-ED806F74D149}"/>
              </a:ext>
            </a:extLst>
          </p:cNvPr>
          <p:cNvPicPr>
            <a:picLocks noChangeAspect="1"/>
          </p:cNvPicPr>
          <p:nvPr/>
        </p:nvPicPr>
        <p:blipFill>
          <a:blip r:embed="rId5"/>
          <a:stretch>
            <a:fillRect/>
          </a:stretch>
        </p:blipFill>
        <p:spPr>
          <a:xfrm>
            <a:off x="8782068" y="1271141"/>
            <a:ext cx="2819400" cy="2755900"/>
          </a:xfrm>
          <a:prstGeom prst="rect">
            <a:avLst/>
          </a:prstGeom>
        </p:spPr>
      </p:pic>
      <p:pic>
        <p:nvPicPr>
          <p:cNvPr id="7" name="Picture 6">
            <a:extLst>
              <a:ext uri="{FF2B5EF4-FFF2-40B4-BE49-F238E27FC236}">
                <a16:creationId xmlns:a16="http://schemas.microsoft.com/office/drawing/2014/main" id="{FA19CA79-78B5-0844-86D4-1761837638F0}"/>
              </a:ext>
            </a:extLst>
          </p:cNvPr>
          <p:cNvPicPr>
            <a:picLocks noChangeAspect="1"/>
          </p:cNvPicPr>
          <p:nvPr/>
        </p:nvPicPr>
        <p:blipFill>
          <a:blip r:embed="rId6"/>
          <a:stretch>
            <a:fillRect/>
          </a:stretch>
        </p:blipFill>
        <p:spPr>
          <a:xfrm>
            <a:off x="6648187" y="4294865"/>
            <a:ext cx="2049997" cy="1985357"/>
          </a:xfrm>
          <a:prstGeom prst="rect">
            <a:avLst/>
          </a:prstGeom>
        </p:spPr>
      </p:pic>
      <p:grpSp>
        <p:nvGrpSpPr>
          <p:cNvPr id="12" name="Group 11">
            <a:extLst>
              <a:ext uri="{FF2B5EF4-FFF2-40B4-BE49-F238E27FC236}">
                <a16:creationId xmlns:a16="http://schemas.microsoft.com/office/drawing/2014/main" id="{A6C423B2-C453-7948-90DD-11BABFBBE4C9}"/>
              </a:ext>
            </a:extLst>
          </p:cNvPr>
          <p:cNvGrpSpPr/>
          <p:nvPr/>
        </p:nvGrpSpPr>
        <p:grpSpPr>
          <a:xfrm>
            <a:off x="8842883" y="4033613"/>
            <a:ext cx="2049997" cy="2299081"/>
            <a:chOff x="7634620" y="2200122"/>
            <a:chExt cx="2898081" cy="3250212"/>
          </a:xfrm>
        </p:grpSpPr>
        <p:pic>
          <p:nvPicPr>
            <p:cNvPr id="13" name="Picture 12">
              <a:extLst>
                <a:ext uri="{FF2B5EF4-FFF2-40B4-BE49-F238E27FC236}">
                  <a16:creationId xmlns:a16="http://schemas.microsoft.com/office/drawing/2014/main" id="{DCE27F0F-F026-2448-9826-04671F2248B5}"/>
                </a:ext>
              </a:extLst>
            </p:cNvPr>
            <p:cNvPicPr>
              <a:picLocks noChangeAspect="1"/>
            </p:cNvPicPr>
            <p:nvPr/>
          </p:nvPicPr>
          <p:blipFill>
            <a:blip r:embed="rId7"/>
            <a:stretch>
              <a:fillRect/>
            </a:stretch>
          </p:blipFill>
          <p:spPr>
            <a:xfrm>
              <a:off x="7634620" y="2552253"/>
              <a:ext cx="2898081" cy="2898081"/>
            </a:xfrm>
            <a:prstGeom prst="rect">
              <a:avLst/>
            </a:prstGeom>
          </p:spPr>
        </p:pic>
        <p:sp>
          <p:nvSpPr>
            <p:cNvPr id="14" name="TextBox 13">
              <a:extLst>
                <a:ext uri="{FF2B5EF4-FFF2-40B4-BE49-F238E27FC236}">
                  <a16:creationId xmlns:a16="http://schemas.microsoft.com/office/drawing/2014/main" id="{126EE7DD-FF9C-8B42-A93D-FFFEA2ED54E0}"/>
                </a:ext>
              </a:extLst>
            </p:cNvPr>
            <p:cNvSpPr txBox="1"/>
            <p:nvPr/>
          </p:nvSpPr>
          <p:spPr>
            <a:xfrm>
              <a:off x="8065866" y="2200122"/>
              <a:ext cx="1627753" cy="369332"/>
            </a:xfrm>
            <a:prstGeom prst="rect">
              <a:avLst/>
            </a:prstGeom>
            <a:noFill/>
          </p:spPr>
          <p:txBody>
            <a:bodyPr wrap="none" rtlCol="0">
              <a:spAutoFit/>
            </a:bodyPr>
            <a:lstStyle/>
            <a:p>
              <a:r>
                <a:rPr lang="en-US" dirty="0"/>
                <a:t>Other Methods</a:t>
              </a:r>
            </a:p>
          </p:txBody>
        </p:sp>
      </p:grpSp>
      <p:sp>
        <p:nvSpPr>
          <p:cNvPr id="15" name="TextBox 14">
            <a:extLst>
              <a:ext uri="{FF2B5EF4-FFF2-40B4-BE49-F238E27FC236}">
                <a16:creationId xmlns:a16="http://schemas.microsoft.com/office/drawing/2014/main" id="{56BACE24-AE25-E547-9320-057B0E880F70}"/>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BFE0D31C-3F94-D997-87E0-F92D2DEB968E}"/>
                  </a:ext>
                </a:extLst>
              </p14:cNvPr>
              <p14:cNvContentPartPr/>
              <p14:nvPr/>
            </p14:nvContentPartPr>
            <p14:xfrm>
              <a:off x="7048080" y="4777920"/>
              <a:ext cx="1413000" cy="1181880"/>
            </p14:xfrm>
          </p:contentPart>
        </mc:Choice>
        <mc:Fallback xmlns="">
          <p:pic>
            <p:nvPicPr>
              <p:cNvPr id="3" name="Ink 2">
                <a:extLst>
                  <a:ext uri="{FF2B5EF4-FFF2-40B4-BE49-F238E27FC236}">
                    <a16:creationId xmlns:a16="http://schemas.microsoft.com/office/drawing/2014/main" id="{BFE0D31C-3F94-D997-87E0-F92D2DEB968E}"/>
                  </a:ext>
                </a:extLst>
              </p:cNvPr>
              <p:cNvPicPr/>
              <p:nvPr/>
            </p:nvPicPr>
            <p:blipFill>
              <a:blip r:embed="rId9"/>
              <a:stretch>
                <a:fillRect/>
              </a:stretch>
            </p:blipFill>
            <p:spPr>
              <a:xfrm>
                <a:off x="7038720" y="4768560"/>
                <a:ext cx="1431720" cy="1200600"/>
              </a:xfrm>
              <a:prstGeom prst="rect">
                <a:avLst/>
              </a:prstGeom>
            </p:spPr>
          </p:pic>
        </mc:Fallback>
      </mc:AlternateContent>
    </p:spTree>
    <p:extLst>
      <p:ext uri="{BB962C8B-B14F-4D97-AF65-F5344CB8AC3E}">
        <p14:creationId xmlns:p14="http://schemas.microsoft.com/office/powerpoint/2010/main" val="12254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A79A-6F5B-B243-8F9B-E83C248B297D}"/>
              </a:ext>
            </a:extLst>
          </p:cNvPr>
          <p:cNvSpPr>
            <a:spLocks noGrp="1"/>
          </p:cNvSpPr>
          <p:nvPr>
            <p:ph type="title"/>
          </p:nvPr>
        </p:nvSpPr>
        <p:spPr/>
        <p:txBody>
          <a:bodyPr>
            <a:noAutofit/>
          </a:bodyPr>
          <a:lstStyle/>
          <a:p>
            <a:r>
              <a:rPr lang="en-US" sz="3200" dirty="0"/>
              <a:t>Not all spatially heterogeneous gene expression are equal. </a:t>
            </a:r>
            <a:br>
              <a:rPr lang="en-US" sz="3200" dirty="0"/>
            </a:br>
            <a:r>
              <a:rPr lang="en-US" sz="3200" dirty="0"/>
              <a:t>MERINGUE uses LISA to characterize the scale of spatial patterns to remove false discoveries.</a:t>
            </a:r>
          </a:p>
        </p:txBody>
      </p:sp>
      <p:pic>
        <p:nvPicPr>
          <p:cNvPr id="12" name="Picture 11">
            <a:extLst>
              <a:ext uri="{FF2B5EF4-FFF2-40B4-BE49-F238E27FC236}">
                <a16:creationId xmlns:a16="http://schemas.microsoft.com/office/drawing/2014/main" id="{97B1286E-775D-934E-BB90-DED134A307E9}"/>
              </a:ext>
            </a:extLst>
          </p:cNvPr>
          <p:cNvPicPr>
            <a:picLocks noChangeAspect="1"/>
          </p:cNvPicPr>
          <p:nvPr/>
        </p:nvPicPr>
        <p:blipFill>
          <a:blip r:embed="rId3"/>
          <a:stretch>
            <a:fillRect/>
          </a:stretch>
        </p:blipFill>
        <p:spPr>
          <a:xfrm>
            <a:off x="6706591" y="1632506"/>
            <a:ext cx="4647209" cy="4367444"/>
          </a:xfrm>
          <a:prstGeom prst="rect">
            <a:avLst/>
          </a:prstGeom>
        </p:spPr>
      </p:pic>
      <p:sp>
        <p:nvSpPr>
          <p:cNvPr id="7" name="TextBox 6">
            <a:extLst>
              <a:ext uri="{FF2B5EF4-FFF2-40B4-BE49-F238E27FC236}">
                <a16:creationId xmlns:a16="http://schemas.microsoft.com/office/drawing/2014/main" id="{BFDF5E8D-23CE-414C-AA67-451088488CAE}"/>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5E3B6C8E-046B-9E42-B6F2-AC44A306429F}"/>
              </a:ext>
            </a:extLst>
          </p:cNvPr>
          <p:cNvPicPr>
            <a:picLocks noChangeAspect="1"/>
          </p:cNvPicPr>
          <p:nvPr/>
        </p:nvPicPr>
        <p:blipFill>
          <a:blip r:embed="rId4"/>
          <a:stretch>
            <a:fillRect/>
          </a:stretch>
        </p:blipFill>
        <p:spPr>
          <a:xfrm>
            <a:off x="1478982" y="2924975"/>
            <a:ext cx="4322487" cy="1325562"/>
          </a:xfrm>
          <a:prstGeom prst="rect">
            <a:avLst/>
          </a:prstGeom>
        </p:spPr>
      </p:pic>
      <p:sp>
        <p:nvSpPr>
          <p:cNvPr id="15" name="TextBox 14">
            <a:extLst>
              <a:ext uri="{FF2B5EF4-FFF2-40B4-BE49-F238E27FC236}">
                <a16:creationId xmlns:a16="http://schemas.microsoft.com/office/drawing/2014/main" id="{EF942CAC-2A6D-434A-A20A-EDC005DCC801}"/>
              </a:ext>
            </a:extLst>
          </p:cNvPr>
          <p:cNvSpPr txBox="1"/>
          <p:nvPr/>
        </p:nvSpPr>
        <p:spPr>
          <a:xfrm>
            <a:off x="3553584" y="2555643"/>
            <a:ext cx="626597" cy="369332"/>
          </a:xfrm>
          <a:prstGeom prst="rect">
            <a:avLst/>
          </a:prstGeom>
          <a:noFill/>
        </p:spPr>
        <p:txBody>
          <a:bodyPr wrap="square" rtlCol="0">
            <a:spAutoFit/>
          </a:bodyPr>
          <a:lstStyle/>
          <a:p>
            <a:r>
              <a:rPr lang="en-US" dirty="0"/>
              <a:t>LISA</a:t>
            </a:r>
          </a:p>
        </p:txBody>
      </p:sp>
      <p:sp>
        <p:nvSpPr>
          <p:cNvPr id="18" name="TextBox 17">
            <a:extLst>
              <a:ext uri="{FF2B5EF4-FFF2-40B4-BE49-F238E27FC236}">
                <a16:creationId xmlns:a16="http://schemas.microsoft.com/office/drawing/2014/main" id="{27F40EAA-A2A2-DC45-B280-A78A4111343A}"/>
              </a:ext>
            </a:extLst>
          </p:cNvPr>
          <p:cNvSpPr txBox="1"/>
          <p:nvPr/>
        </p:nvSpPr>
        <p:spPr>
          <a:xfrm>
            <a:off x="1059794" y="5625634"/>
            <a:ext cx="5455340" cy="369332"/>
          </a:xfrm>
          <a:prstGeom prst="rect">
            <a:avLst/>
          </a:prstGeom>
          <a:noFill/>
        </p:spPr>
        <p:txBody>
          <a:bodyPr wrap="none" rtlCol="0">
            <a:spAutoFit/>
          </a:bodyPr>
          <a:lstStyle/>
          <a:p>
            <a:r>
              <a:rPr lang="en-US" dirty="0"/>
              <a:t>Scale of spatial pattern == % of cells with significant LISA</a:t>
            </a:r>
          </a:p>
        </p:txBody>
      </p:sp>
      <p:pic>
        <p:nvPicPr>
          <p:cNvPr id="10" name="Content Placeholder 3">
            <a:extLst>
              <a:ext uri="{FF2B5EF4-FFF2-40B4-BE49-F238E27FC236}">
                <a16:creationId xmlns:a16="http://schemas.microsoft.com/office/drawing/2014/main" id="{E4B4C998-EC34-E14C-A2AC-2577CB4B1B71}"/>
              </a:ext>
            </a:extLst>
          </p:cNvPr>
          <p:cNvPicPr>
            <a:picLocks noChangeAspect="1"/>
          </p:cNvPicPr>
          <p:nvPr/>
        </p:nvPicPr>
        <p:blipFill rotWithShape="1">
          <a:blip r:embed="rId5">
            <a:extLst>
              <a:ext uri="{28A0092B-C50C-407E-A947-70E740481C1C}">
                <a14:useLocalDpi xmlns:a14="http://schemas.microsoft.com/office/drawing/2010/main"/>
              </a:ext>
            </a:extLst>
          </a:blip>
          <a:srcRect l="66000"/>
          <a:stretch/>
        </p:blipFill>
        <p:spPr>
          <a:xfrm>
            <a:off x="10131063" y="2958069"/>
            <a:ext cx="1538797" cy="1767024"/>
          </a:xfrm>
          <a:prstGeom prst="rect">
            <a:avLst/>
          </a:prstGeom>
        </p:spPr>
      </p:pic>
      <p:sp>
        <p:nvSpPr>
          <p:cNvPr id="3" name="TextBox 2">
            <a:extLst>
              <a:ext uri="{FF2B5EF4-FFF2-40B4-BE49-F238E27FC236}">
                <a16:creationId xmlns:a16="http://schemas.microsoft.com/office/drawing/2014/main" id="{401DE4A3-8BB2-8C46-BE19-0EFCDD6F34B8}"/>
              </a:ext>
            </a:extLst>
          </p:cNvPr>
          <p:cNvSpPr txBox="1"/>
          <p:nvPr/>
        </p:nvSpPr>
        <p:spPr>
          <a:xfrm>
            <a:off x="10119488" y="2976132"/>
            <a:ext cx="1047403" cy="276999"/>
          </a:xfrm>
          <a:prstGeom prst="rect">
            <a:avLst/>
          </a:prstGeom>
          <a:noFill/>
        </p:spPr>
        <p:txBody>
          <a:bodyPr wrap="none" rtlCol="0">
            <a:spAutoFit/>
          </a:bodyPr>
          <a:lstStyle/>
          <a:p>
            <a:r>
              <a:rPr lang="en-US" sz="1200" dirty="0">
                <a:highlight>
                  <a:srgbClr val="000000"/>
                </a:highlight>
              </a:rPr>
              <a:t>Random gene</a:t>
            </a:r>
          </a:p>
        </p:txBody>
      </p:sp>
    </p:spTree>
    <p:extLst>
      <p:ext uri="{BB962C8B-B14F-4D97-AF65-F5344CB8AC3E}">
        <p14:creationId xmlns:p14="http://schemas.microsoft.com/office/powerpoint/2010/main" val="2859152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dirty="0"/>
              <a:t>We apply MERINGUE to identify genes with spatially heterogeneous patterns in 2D, 3D, multi-section, and more</a:t>
            </a:r>
          </a:p>
        </p:txBody>
      </p:sp>
      <p:pic>
        <p:nvPicPr>
          <p:cNvPr id="8" name="Picture 7">
            <a:extLst>
              <a:ext uri="{FF2B5EF4-FFF2-40B4-BE49-F238E27FC236}">
                <a16:creationId xmlns:a16="http://schemas.microsoft.com/office/drawing/2014/main" id="{EEB21E2A-40A8-E149-8EE4-6209CB097DB8}"/>
              </a:ext>
            </a:extLst>
          </p:cNvPr>
          <p:cNvPicPr>
            <a:picLocks noChangeAspect="1"/>
          </p:cNvPicPr>
          <p:nvPr/>
        </p:nvPicPr>
        <p:blipFill rotWithShape="1">
          <a:blip r:embed="rId3"/>
          <a:srcRect r="49205"/>
          <a:stretch/>
        </p:blipFill>
        <p:spPr>
          <a:xfrm rot="5400000">
            <a:off x="928601" y="3988147"/>
            <a:ext cx="1706195" cy="1669023"/>
          </a:xfrm>
          <a:prstGeom prst="rect">
            <a:avLst/>
          </a:prstGeom>
        </p:spPr>
      </p:pic>
      <p:sp>
        <p:nvSpPr>
          <p:cNvPr id="9" name="Rectangle 8">
            <a:extLst>
              <a:ext uri="{FF2B5EF4-FFF2-40B4-BE49-F238E27FC236}">
                <a16:creationId xmlns:a16="http://schemas.microsoft.com/office/drawing/2014/main" id="{2B6F2679-8115-9E46-BE63-557F701A7CD6}"/>
              </a:ext>
            </a:extLst>
          </p:cNvPr>
          <p:cNvSpPr/>
          <p:nvPr/>
        </p:nvSpPr>
        <p:spPr>
          <a:xfrm>
            <a:off x="698324" y="5692367"/>
            <a:ext cx="2011576" cy="461665"/>
          </a:xfrm>
          <a:prstGeom prst="rect">
            <a:avLst/>
          </a:prstGeom>
        </p:spPr>
        <p:txBody>
          <a:bodyPr wrap="none">
            <a:spAutoFit/>
          </a:bodyPr>
          <a:lstStyle/>
          <a:p>
            <a:pPr algn="ctr"/>
            <a:r>
              <a:rPr lang="en-US" sz="1200" dirty="0">
                <a:solidFill>
                  <a:schemeClr val="bg1">
                    <a:lumMod val="65000"/>
                    <a:lumOff val="35000"/>
                  </a:schemeClr>
                </a:solidFill>
              </a:rPr>
              <a:t>(Fowlkes et al, Cell 2008; </a:t>
            </a:r>
            <a:br>
              <a:rPr lang="en-US" sz="1200" dirty="0">
                <a:solidFill>
                  <a:schemeClr val="bg1">
                    <a:lumMod val="65000"/>
                    <a:lumOff val="35000"/>
                  </a:schemeClr>
                </a:solidFill>
              </a:rPr>
            </a:br>
            <a:r>
              <a:rPr lang="en-US" sz="1200" dirty="0" err="1">
                <a:solidFill>
                  <a:schemeClr val="bg1">
                    <a:lumMod val="65000"/>
                    <a:lumOff val="35000"/>
                  </a:schemeClr>
                </a:solidFill>
              </a:rPr>
              <a:t>Karaiskos</a:t>
            </a:r>
            <a:r>
              <a:rPr lang="en-US" sz="1200" dirty="0">
                <a:solidFill>
                  <a:schemeClr val="bg1">
                    <a:lumMod val="65000"/>
                    <a:lumOff val="35000"/>
                  </a:schemeClr>
                </a:solidFill>
              </a:rPr>
              <a:t> et al Science, 2017)</a:t>
            </a:r>
          </a:p>
        </p:txBody>
      </p:sp>
      <p:sp>
        <p:nvSpPr>
          <p:cNvPr id="10" name="TextBox 9">
            <a:extLst>
              <a:ext uri="{FF2B5EF4-FFF2-40B4-BE49-F238E27FC236}">
                <a16:creationId xmlns:a16="http://schemas.microsoft.com/office/drawing/2014/main" id="{34C70503-3BE5-C441-8664-682C0AC9B94B}"/>
              </a:ext>
            </a:extLst>
          </p:cNvPr>
          <p:cNvSpPr txBox="1"/>
          <p:nvPr/>
        </p:nvSpPr>
        <p:spPr>
          <a:xfrm>
            <a:off x="3379378" y="5923200"/>
            <a:ext cx="1788182" cy="276999"/>
          </a:xfrm>
          <a:prstGeom prst="rect">
            <a:avLst/>
          </a:prstGeom>
          <a:noFill/>
        </p:spPr>
        <p:txBody>
          <a:bodyPr wrap="none" rtlCol="0">
            <a:spAutoFit/>
          </a:bodyPr>
          <a:lstStyle/>
          <a:p>
            <a:r>
              <a:rPr lang="en-US" sz="1200" dirty="0">
                <a:solidFill>
                  <a:schemeClr val="bg1">
                    <a:lumMod val="65000"/>
                    <a:lumOff val="35000"/>
                  </a:schemeClr>
                </a:solidFill>
              </a:rPr>
              <a:t>(Stahl et al, Science 2016)</a:t>
            </a:r>
          </a:p>
        </p:txBody>
      </p:sp>
      <p:pic>
        <p:nvPicPr>
          <p:cNvPr id="13" name="Picture 12">
            <a:extLst>
              <a:ext uri="{FF2B5EF4-FFF2-40B4-BE49-F238E27FC236}">
                <a16:creationId xmlns:a16="http://schemas.microsoft.com/office/drawing/2014/main" id="{BE29B37F-3D1F-7E43-AD29-B18CFEAC624F}"/>
              </a:ext>
            </a:extLst>
          </p:cNvPr>
          <p:cNvPicPr>
            <a:picLocks noChangeAspect="1"/>
          </p:cNvPicPr>
          <p:nvPr/>
        </p:nvPicPr>
        <p:blipFill>
          <a:blip r:embed="rId4"/>
          <a:stretch>
            <a:fillRect/>
          </a:stretch>
        </p:blipFill>
        <p:spPr>
          <a:xfrm>
            <a:off x="5874279" y="2151322"/>
            <a:ext cx="5883702" cy="3079377"/>
          </a:xfrm>
          <a:prstGeom prst="rect">
            <a:avLst/>
          </a:prstGeom>
        </p:spPr>
      </p:pic>
      <p:sp>
        <p:nvSpPr>
          <p:cNvPr id="15" name="Rectangle 14">
            <a:extLst>
              <a:ext uri="{FF2B5EF4-FFF2-40B4-BE49-F238E27FC236}">
                <a16:creationId xmlns:a16="http://schemas.microsoft.com/office/drawing/2014/main" id="{C8C6CE97-1AB8-7548-B44D-462B7E3021E2}"/>
              </a:ext>
            </a:extLst>
          </p:cNvPr>
          <p:cNvSpPr/>
          <p:nvPr/>
        </p:nvSpPr>
        <p:spPr>
          <a:xfrm>
            <a:off x="7970522" y="5230699"/>
            <a:ext cx="2057400" cy="461665"/>
          </a:xfrm>
          <a:prstGeom prst="rect">
            <a:avLst/>
          </a:prstGeom>
        </p:spPr>
        <p:txBody>
          <a:bodyPr wrap="square">
            <a:spAutoFit/>
          </a:bodyPr>
          <a:lstStyle/>
          <a:p>
            <a:pPr algn="ctr"/>
            <a:r>
              <a:rPr lang="en-US" sz="1200" dirty="0">
                <a:solidFill>
                  <a:schemeClr val="bg1">
                    <a:lumMod val="65000"/>
                    <a:lumOff val="35000"/>
                  </a:schemeClr>
                </a:solidFill>
              </a:rPr>
              <a:t>(Moffitt*, </a:t>
            </a:r>
            <a:r>
              <a:rPr lang="en-US" sz="1200" dirty="0" err="1">
                <a:solidFill>
                  <a:schemeClr val="bg1">
                    <a:lumMod val="65000"/>
                    <a:lumOff val="35000"/>
                  </a:schemeClr>
                </a:solidFill>
              </a:rPr>
              <a:t>Bambah-Mukku</a:t>
            </a:r>
            <a:r>
              <a:rPr lang="en-US" sz="1200" dirty="0">
                <a:solidFill>
                  <a:schemeClr val="bg1">
                    <a:lumMod val="65000"/>
                    <a:lumOff val="35000"/>
                  </a:schemeClr>
                </a:solidFill>
              </a:rPr>
              <a:t>* </a:t>
            </a:r>
          </a:p>
          <a:p>
            <a:pPr algn="ctr"/>
            <a:r>
              <a:rPr lang="en-US" sz="1200" dirty="0">
                <a:solidFill>
                  <a:schemeClr val="bg1">
                    <a:lumMod val="65000"/>
                    <a:lumOff val="35000"/>
                  </a:schemeClr>
                </a:solidFill>
              </a:rPr>
              <a:t>et al., Science 2018)</a:t>
            </a:r>
          </a:p>
        </p:txBody>
      </p:sp>
      <p:sp>
        <p:nvSpPr>
          <p:cNvPr id="3" name="TextBox 2">
            <a:extLst>
              <a:ext uri="{FF2B5EF4-FFF2-40B4-BE49-F238E27FC236}">
                <a16:creationId xmlns:a16="http://schemas.microsoft.com/office/drawing/2014/main" id="{9F9FAD0F-B457-8E40-85E3-0E03FB959B86}"/>
              </a:ext>
            </a:extLst>
          </p:cNvPr>
          <p:cNvSpPr txBox="1"/>
          <p:nvPr/>
        </p:nvSpPr>
        <p:spPr>
          <a:xfrm>
            <a:off x="959614" y="1869529"/>
            <a:ext cx="1488997" cy="369332"/>
          </a:xfrm>
          <a:prstGeom prst="rect">
            <a:avLst/>
          </a:prstGeom>
          <a:noFill/>
        </p:spPr>
        <p:txBody>
          <a:bodyPr wrap="none" rtlCol="0">
            <a:spAutoFit/>
          </a:bodyPr>
          <a:lstStyle/>
          <a:p>
            <a:r>
              <a:rPr lang="en-US" u="sng"/>
              <a:t>3D drosophila</a:t>
            </a:r>
          </a:p>
        </p:txBody>
      </p:sp>
      <p:sp>
        <p:nvSpPr>
          <p:cNvPr id="12" name="TextBox 11">
            <a:extLst>
              <a:ext uri="{FF2B5EF4-FFF2-40B4-BE49-F238E27FC236}">
                <a16:creationId xmlns:a16="http://schemas.microsoft.com/office/drawing/2014/main" id="{1E8CB863-647C-564C-87E6-818E1494ECB3}"/>
              </a:ext>
            </a:extLst>
          </p:cNvPr>
          <p:cNvSpPr txBox="1"/>
          <p:nvPr/>
        </p:nvSpPr>
        <p:spPr>
          <a:xfrm>
            <a:off x="2978300" y="1869525"/>
            <a:ext cx="2749984" cy="369332"/>
          </a:xfrm>
          <a:prstGeom prst="rect">
            <a:avLst/>
          </a:prstGeom>
          <a:noFill/>
        </p:spPr>
        <p:txBody>
          <a:bodyPr wrap="none" rtlCol="0">
            <a:spAutoFit/>
          </a:bodyPr>
          <a:lstStyle/>
          <a:p>
            <a:r>
              <a:rPr lang="en-US" u="sng"/>
              <a:t>Multi-section breast cancer</a:t>
            </a:r>
          </a:p>
        </p:txBody>
      </p:sp>
      <p:sp>
        <p:nvSpPr>
          <p:cNvPr id="14" name="TextBox 13">
            <a:extLst>
              <a:ext uri="{FF2B5EF4-FFF2-40B4-BE49-F238E27FC236}">
                <a16:creationId xmlns:a16="http://schemas.microsoft.com/office/drawing/2014/main" id="{CB55F796-AFF9-3740-9EE5-B853D402028E}"/>
              </a:ext>
            </a:extLst>
          </p:cNvPr>
          <p:cNvSpPr txBox="1"/>
          <p:nvPr/>
        </p:nvSpPr>
        <p:spPr>
          <a:xfrm>
            <a:off x="6411077" y="1869525"/>
            <a:ext cx="5176289" cy="369332"/>
          </a:xfrm>
          <a:prstGeom prst="rect">
            <a:avLst/>
          </a:prstGeom>
          <a:noFill/>
        </p:spPr>
        <p:txBody>
          <a:bodyPr wrap="none" rtlCol="0">
            <a:spAutoFit/>
          </a:bodyPr>
          <a:lstStyle/>
          <a:p>
            <a:r>
              <a:rPr lang="en-US" u="sng" dirty="0"/>
              <a:t>Within cell-types in the hypothalamic preoptic region</a:t>
            </a:r>
          </a:p>
        </p:txBody>
      </p:sp>
      <p:pic>
        <p:nvPicPr>
          <p:cNvPr id="16" name="Picture 15">
            <a:extLst>
              <a:ext uri="{FF2B5EF4-FFF2-40B4-BE49-F238E27FC236}">
                <a16:creationId xmlns:a16="http://schemas.microsoft.com/office/drawing/2014/main" id="{5D19443E-CB8E-0E40-8BF4-654EB5B9F1E1}"/>
              </a:ext>
            </a:extLst>
          </p:cNvPr>
          <p:cNvPicPr>
            <a:picLocks noChangeAspect="1"/>
          </p:cNvPicPr>
          <p:nvPr/>
        </p:nvPicPr>
        <p:blipFill rotWithShape="1">
          <a:blip r:embed="rId5"/>
          <a:srcRect b="66780"/>
          <a:stretch/>
        </p:blipFill>
        <p:spPr>
          <a:xfrm>
            <a:off x="3323650" y="3879424"/>
            <a:ext cx="1982812" cy="2043776"/>
          </a:xfrm>
          <a:prstGeom prst="rect">
            <a:avLst/>
          </a:prstGeom>
        </p:spPr>
      </p:pic>
      <p:sp>
        <p:nvSpPr>
          <p:cNvPr id="17" name="TextBox 16">
            <a:extLst>
              <a:ext uri="{FF2B5EF4-FFF2-40B4-BE49-F238E27FC236}">
                <a16:creationId xmlns:a16="http://schemas.microsoft.com/office/drawing/2014/main" id="{7F69AFED-AD70-3745-BAA2-ADB440C28F55}"/>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6"/>
          <a:stretch>
            <a:fillRect/>
          </a:stretch>
        </p:blipFill>
        <p:spPr>
          <a:xfrm>
            <a:off x="8066428" y="499155"/>
            <a:ext cx="3691553" cy="902380"/>
          </a:xfrm>
          <a:prstGeom prst="rect">
            <a:avLst/>
          </a:prstGeom>
        </p:spPr>
      </p:pic>
      <p:pic>
        <p:nvPicPr>
          <p:cNvPr id="4" name="Picture 3">
            <a:extLst>
              <a:ext uri="{FF2B5EF4-FFF2-40B4-BE49-F238E27FC236}">
                <a16:creationId xmlns:a16="http://schemas.microsoft.com/office/drawing/2014/main" id="{791AC7E2-795E-CF40-A959-E52D2A36CF7E}"/>
              </a:ext>
            </a:extLst>
          </p:cNvPr>
          <p:cNvPicPr>
            <a:picLocks noChangeAspect="1"/>
          </p:cNvPicPr>
          <p:nvPr/>
        </p:nvPicPr>
        <p:blipFill rotWithShape="1">
          <a:blip r:embed="rId7"/>
          <a:srcRect r="62241"/>
          <a:stretch/>
        </p:blipFill>
        <p:spPr>
          <a:xfrm>
            <a:off x="3503062" y="2319448"/>
            <a:ext cx="1700460" cy="1479385"/>
          </a:xfrm>
          <a:prstGeom prst="rect">
            <a:avLst/>
          </a:prstGeom>
        </p:spPr>
      </p:pic>
      <p:pic>
        <p:nvPicPr>
          <p:cNvPr id="5" name="Picture 4">
            <a:extLst>
              <a:ext uri="{FF2B5EF4-FFF2-40B4-BE49-F238E27FC236}">
                <a16:creationId xmlns:a16="http://schemas.microsoft.com/office/drawing/2014/main" id="{4CBA2CD6-0FB7-5548-991A-CB023DE29DC4}"/>
              </a:ext>
            </a:extLst>
          </p:cNvPr>
          <p:cNvPicPr>
            <a:picLocks noChangeAspect="1"/>
          </p:cNvPicPr>
          <p:nvPr/>
        </p:nvPicPr>
        <p:blipFill>
          <a:blip r:embed="rId8"/>
          <a:stretch>
            <a:fillRect/>
          </a:stretch>
        </p:blipFill>
        <p:spPr>
          <a:xfrm>
            <a:off x="838200" y="2417702"/>
            <a:ext cx="1688809" cy="1448820"/>
          </a:xfrm>
          <a:prstGeom prst="rect">
            <a:avLst/>
          </a:prstGeom>
        </p:spPr>
      </p:pic>
    </p:spTree>
    <p:extLst>
      <p:ext uri="{BB962C8B-B14F-4D97-AF65-F5344CB8AC3E}">
        <p14:creationId xmlns:p14="http://schemas.microsoft.com/office/powerpoint/2010/main" val="2107692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0D77-1E24-936A-F458-FC75D26CC52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4D9359-2F6E-1DC3-0CA5-55373C8B4956}"/>
              </a:ext>
            </a:extLst>
          </p:cNvPr>
          <p:cNvPicPr>
            <a:picLocks noChangeAspect="1"/>
          </p:cNvPicPr>
          <p:nvPr/>
        </p:nvPicPr>
        <p:blipFill>
          <a:blip r:embed="rId3">
            <a:alphaModFix/>
          </a:blip>
          <a:stretch>
            <a:fillRect/>
          </a:stretch>
        </p:blipFill>
        <p:spPr>
          <a:xfrm>
            <a:off x="3838668" y="1809236"/>
            <a:ext cx="4463359" cy="3744819"/>
          </a:xfrm>
          <a:prstGeom prst="rect">
            <a:avLst/>
          </a:prstGeom>
        </p:spPr>
      </p:pic>
    </p:spTree>
    <p:extLst>
      <p:ext uri="{BB962C8B-B14F-4D97-AF65-F5344CB8AC3E}">
        <p14:creationId xmlns:p14="http://schemas.microsoft.com/office/powerpoint/2010/main" val="1685202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AF9AA4-A4A3-954B-99E9-74A3859A14FB}"/>
              </a:ext>
            </a:extLst>
          </p:cNvPr>
          <p:cNvGrpSpPr/>
          <p:nvPr/>
        </p:nvGrpSpPr>
        <p:grpSpPr>
          <a:xfrm>
            <a:off x="148524" y="2476676"/>
            <a:ext cx="3048335" cy="2166389"/>
            <a:chOff x="5489180" y="5287643"/>
            <a:chExt cx="3048335" cy="2166389"/>
          </a:xfrm>
        </p:grpSpPr>
        <p:pic>
          <p:nvPicPr>
            <p:cNvPr id="10" name="Picture 9">
              <a:extLst>
                <a:ext uri="{FF2B5EF4-FFF2-40B4-BE49-F238E27FC236}">
                  <a16:creationId xmlns:a16="http://schemas.microsoft.com/office/drawing/2014/main" id="{03B1A615-D1F0-B14C-B104-46F6848F84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3840" y="5700900"/>
              <a:ext cx="1966665" cy="1753132"/>
            </a:xfrm>
            <a:prstGeom prst="rect">
              <a:avLst/>
            </a:prstGeom>
          </p:spPr>
        </p:pic>
        <p:sp>
          <p:nvSpPr>
            <p:cNvPr id="16" name="TextBox 15">
              <a:extLst>
                <a:ext uri="{FF2B5EF4-FFF2-40B4-BE49-F238E27FC236}">
                  <a16:creationId xmlns:a16="http://schemas.microsoft.com/office/drawing/2014/main" id="{D4F95DC7-F13C-AC47-99D8-19288A4366CD}"/>
                </a:ext>
              </a:extLst>
            </p:cNvPr>
            <p:cNvSpPr txBox="1"/>
            <p:nvPr/>
          </p:nvSpPr>
          <p:spPr>
            <a:xfrm>
              <a:off x="5489180" y="5287643"/>
              <a:ext cx="3048335" cy="738664"/>
            </a:xfrm>
            <a:prstGeom prst="rect">
              <a:avLst/>
            </a:prstGeom>
            <a:noFill/>
          </p:spPr>
          <p:txBody>
            <a:bodyPr wrap="none" rtlCol="0">
              <a:spAutoFit/>
            </a:bodyPr>
            <a:lstStyle/>
            <a:p>
              <a:pPr algn="ctr"/>
              <a:r>
                <a:rPr lang="en-US" sz="1400" dirty="0"/>
                <a:t>olfactory bulb (Spatial Transcriptomics)</a:t>
              </a:r>
            </a:p>
            <a:p>
              <a:pPr algn="ctr"/>
              <a:r>
                <a:rPr lang="en-US" sz="1400" dirty="0"/>
                <a:t>(Stahl et al, Science 2016)</a:t>
              </a:r>
            </a:p>
            <a:p>
              <a:pPr algn="ctr"/>
              <a:endParaRPr lang="en-US" sz="1400" dirty="0"/>
            </a:p>
          </p:txBody>
        </p:sp>
      </p:grpSp>
      <p:grpSp>
        <p:nvGrpSpPr>
          <p:cNvPr id="2" name="Group 1">
            <a:extLst>
              <a:ext uri="{FF2B5EF4-FFF2-40B4-BE49-F238E27FC236}">
                <a16:creationId xmlns:a16="http://schemas.microsoft.com/office/drawing/2014/main" id="{530EB6E2-8B03-634B-901F-B0950CAD7FAF}"/>
              </a:ext>
            </a:extLst>
          </p:cNvPr>
          <p:cNvGrpSpPr/>
          <p:nvPr/>
        </p:nvGrpSpPr>
        <p:grpSpPr>
          <a:xfrm>
            <a:off x="2531447" y="385867"/>
            <a:ext cx="2427459" cy="2044437"/>
            <a:chOff x="-3542730" y="2234908"/>
            <a:chExt cx="2427459" cy="2044437"/>
          </a:xfrm>
        </p:grpSpPr>
        <p:pic>
          <p:nvPicPr>
            <p:cNvPr id="18" name="Picture 17">
              <a:extLst>
                <a:ext uri="{FF2B5EF4-FFF2-40B4-BE49-F238E27FC236}">
                  <a16:creationId xmlns:a16="http://schemas.microsoft.com/office/drawing/2014/main" id="{EAFD1512-3134-5B4C-9999-0D88D3D64A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1027" y="2736925"/>
              <a:ext cx="1572663" cy="1542420"/>
            </a:xfrm>
            <a:prstGeom prst="rect">
              <a:avLst/>
            </a:prstGeom>
          </p:spPr>
        </p:pic>
        <p:sp>
          <p:nvSpPr>
            <p:cNvPr id="19" name="TextBox 18">
              <a:extLst>
                <a:ext uri="{FF2B5EF4-FFF2-40B4-BE49-F238E27FC236}">
                  <a16:creationId xmlns:a16="http://schemas.microsoft.com/office/drawing/2014/main" id="{6C932954-830D-5547-914A-81C42416D93D}"/>
                </a:ext>
              </a:extLst>
            </p:cNvPr>
            <p:cNvSpPr txBox="1"/>
            <p:nvPr/>
          </p:nvSpPr>
          <p:spPr>
            <a:xfrm>
              <a:off x="-3542730" y="2234908"/>
              <a:ext cx="2427459" cy="738664"/>
            </a:xfrm>
            <a:prstGeom prst="rect">
              <a:avLst/>
            </a:prstGeom>
            <a:noFill/>
          </p:spPr>
          <p:txBody>
            <a:bodyPr wrap="none" rtlCol="0">
              <a:spAutoFit/>
            </a:bodyPr>
            <a:lstStyle/>
            <a:p>
              <a:pPr algn="ctr"/>
              <a:r>
                <a:rPr lang="en-US" sz="1400" dirty="0"/>
                <a:t>cerebellum (</a:t>
              </a:r>
              <a:r>
                <a:rPr lang="en-US" sz="1400" dirty="0" err="1"/>
                <a:t>SlideSeq</a:t>
              </a:r>
              <a:r>
                <a:rPr lang="en-US" sz="1400" dirty="0"/>
                <a:t>)</a:t>
              </a:r>
            </a:p>
            <a:p>
              <a:pPr algn="ctr"/>
              <a:r>
                <a:rPr lang="en-US" sz="1400" dirty="0"/>
                <a:t>(</a:t>
              </a:r>
              <a:r>
                <a:rPr lang="en-US" sz="1400" dirty="0" err="1"/>
                <a:t>Rodriques</a:t>
              </a:r>
              <a:r>
                <a:rPr lang="en-US" sz="1400" dirty="0"/>
                <a:t> et al, Science 2019)</a:t>
              </a:r>
            </a:p>
            <a:p>
              <a:pPr algn="ctr"/>
              <a:endParaRPr lang="en-US" sz="1400" dirty="0"/>
            </a:p>
          </p:txBody>
        </p:sp>
      </p:grpSp>
      <p:sp>
        <p:nvSpPr>
          <p:cNvPr id="23" name="TextBox 22">
            <a:extLst>
              <a:ext uri="{FF2B5EF4-FFF2-40B4-BE49-F238E27FC236}">
                <a16:creationId xmlns:a16="http://schemas.microsoft.com/office/drawing/2014/main" id="{975B98F4-425A-2644-8AD8-1F8089AC057F}"/>
              </a:ext>
            </a:extLst>
          </p:cNvPr>
          <p:cNvSpPr txBox="1"/>
          <p:nvPr/>
        </p:nvSpPr>
        <p:spPr>
          <a:xfrm>
            <a:off x="962743" y="4741120"/>
            <a:ext cx="1283044" cy="307777"/>
          </a:xfrm>
          <a:prstGeom prst="rect">
            <a:avLst/>
          </a:prstGeom>
          <a:noFill/>
        </p:spPr>
        <p:txBody>
          <a:bodyPr wrap="none" rtlCol="0">
            <a:spAutoFit/>
          </a:bodyPr>
          <a:lstStyle/>
          <a:p>
            <a:r>
              <a:rPr lang="en-US" sz="1400" dirty="0"/>
              <a:t>cortex (</a:t>
            </a:r>
            <a:r>
              <a:rPr lang="en-US" sz="1400" dirty="0" err="1"/>
              <a:t>Visium</a:t>
            </a:r>
            <a:r>
              <a:rPr lang="en-US" sz="1400" dirty="0"/>
              <a:t>)</a:t>
            </a:r>
          </a:p>
        </p:txBody>
      </p:sp>
      <p:grpSp>
        <p:nvGrpSpPr>
          <p:cNvPr id="17" name="Group 16">
            <a:extLst>
              <a:ext uri="{FF2B5EF4-FFF2-40B4-BE49-F238E27FC236}">
                <a16:creationId xmlns:a16="http://schemas.microsoft.com/office/drawing/2014/main" id="{975F314B-23CE-E549-9F66-F5B8DC9F08FE}"/>
              </a:ext>
            </a:extLst>
          </p:cNvPr>
          <p:cNvGrpSpPr/>
          <p:nvPr/>
        </p:nvGrpSpPr>
        <p:grpSpPr>
          <a:xfrm>
            <a:off x="495408" y="403452"/>
            <a:ext cx="1810254" cy="1911641"/>
            <a:chOff x="9302454" y="-1548602"/>
            <a:chExt cx="2696455" cy="2739028"/>
          </a:xfrm>
        </p:grpSpPr>
        <p:pic>
          <p:nvPicPr>
            <p:cNvPr id="12" name="Picture 11">
              <a:extLst>
                <a:ext uri="{FF2B5EF4-FFF2-40B4-BE49-F238E27FC236}">
                  <a16:creationId xmlns:a16="http://schemas.microsoft.com/office/drawing/2014/main" id="{A7E176EE-EF90-5643-8497-51935C42DAE1}"/>
                </a:ext>
              </a:extLst>
            </p:cNvPr>
            <p:cNvPicPr>
              <a:picLocks noChangeAspect="1"/>
            </p:cNvPicPr>
            <p:nvPr/>
          </p:nvPicPr>
          <p:blipFill>
            <a:blip r:embed="rId5"/>
            <a:stretch>
              <a:fillRect/>
            </a:stretch>
          </p:blipFill>
          <p:spPr>
            <a:xfrm>
              <a:off x="9302454" y="-930475"/>
              <a:ext cx="2438401" cy="2120901"/>
            </a:xfrm>
            <a:prstGeom prst="rect">
              <a:avLst/>
            </a:prstGeom>
          </p:spPr>
        </p:pic>
        <p:sp>
          <p:nvSpPr>
            <p:cNvPr id="25" name="TextBox 24">
              <a:extLst>
                <a:ext uri="{FF2B5EF4-FFF2-40B4-BE49-F238E27FC236}">
                  <a16:creationId xmlns:a16="http://schemas.microsoft.com/office/drawing/2014/main" id="{7F853C5C-1698-CE41-8146-F3A18B4F94DF}"/>
                </a:ext>
              </a:extLst>
            </p:cNvPr>
            <p:cNvSpPr txBox="1"/>
            <p:nvPr/>
          </p:nvSpPr>
          <p:spPr>
            <a:xfrm>
              <a:off x="9581077" y="-1548602"/>
              <a:ext cx="2417832" cy="1058369"/>
            </a:xfrm>
            <a:prstGeom prst="rect">
              <a:avLst/>
            </a:prstGeom>
            <a:noFill/>
          </p:spPr>
          <p:txBody>
            <a:bodyPr wrap="none" rtlCol="0">
              <a:spAutoFit/>
            </a:bodyPr>
            <a:lstStyle/>
            <a:p>
              <a:pPr algn="ctr"/>
              <a:r>
                <a:rPr lang="en-US" sz="1400" dirty="0"/>
                <a:t>embryo (</a:t>
              </a:r>
              <a:r>
                <a:rPr lang="en-US" sz="1400" dirty="0" err="1"/>
                <a:t>DBiT</a:t>
              </a:r>
              <a:r>
                <a:rPr lang="en-US" sz="1400" dirty="0"/>
                <a:t>-seq)</a:t>
              </a:r>
            </a:p>
            <a:p>
              <a:pPr algn="ctr"/>
              <a:r>
                <a:rPr lang="en-US" sz="1400" dirty="0"/>
                <a:t>(Liu et al, Cell 2020)</a:t>
              </a:r>
            </a:p>
            <a:p>
              <a:pPr algn="ctr"/>
              <a:endParaRPr lang="en-US" sz="1400" dirty="0"/>
            </a:p>
          </p:txBody>
        </p:sp>
      </p:grpSp>
      <p:grpSp>
        <p:nvGrpSpPr>
          <p:cNvPr id="26" name="Group 25">
            <a:extLst>
              <a:ext uri="{FF2B5EF4-FFF2-40B4-BE49-F238E27FC236}">
                <a16:creationId xmlns:a16="http://schemas.microsoft.com/office/drawing/2014/main" id="{9809B0D7-F58F-BD4E-A122-AF299D586F6C}"/>
              </a:ext>
            </a:extLst>
          </p:cNvPr>
          <p:cNvGrpSpPr/>
          <p:nvPr/>
        </p:nvGrpSpPr>
        <p:grpSpPr>
          <a:xfrm>
            <a:off x="3052637" y="238269"/>
            <a:ext cx="8604850" cy="4369445"/>
            <a:chOff x="495439" y="1206228"/>
            <a:chExt cx="10637975" cy="5401845"/>
          </a:xfrm>
        </p:grpSpPr>
        <p:sp>
          <p:nvSpPr>
            <p:cNvPr id="27" name="TextBox 26">
              <a:extLst>
                <a:ext uri="{FF2B5EF4-FFF2-40B4-BE49-F238E27FC236}">
                  <a16:creationId xmlns:a16="http://schemas.microsoft.com/office/drawing/2014/main" id="{10311891-D797-884B-A0E6-982A115246C5}"/>
                </a:ext>
              </a:extLst>
            </p:cNvPr>
            <p:cNvSpPr txBox="1"/>
            <p:nvPr/>
          </p:nvSpPr>
          <p:spPr>
            <a:xfrm>
              <a:off x="5468773" y="1251768"/>
              <a:ext cx="2922244" cy="913193"/>
            </a:xfrm>
            <a:prstGeom prst="rect">
              <a:avLst/>
            </a:prstGeom>
            <a:noFill/>
          </p:spPr>
          <p:txBody>
            <a:bodyPr wrap="square" rtlCol="0">
              <a:spAutoFit/>
            </a:bodyPr>
            <a:lstStyle/>
            <a:p>
              <a:pPr algn="ctr"/>
              <a:r>
                <a:rPr lang="en-US" sz="1400" dirty="0"/>
                <a:t>motor cortex (MERFISH)</a:t>
              </a:r>
            </a:p>
            <a:p>
              <a:pPr algn="ctr"/>
              <a:r>
                <a:rPr lang="en-US" sz="1400" dirty="0"/>
                <a:t>(Zhang et al., </a:t>
              </a:r>
              <a:r>
                <a:rPr lang="en-US" sz="1400" dirty="0" err="1"/>
                <a:t>bioRxiv</a:t>
              </a:r>
              <a:r>
                <a:rPr lang="en-US" sz="1400" dirty="0"/>
                <a:t> 2020)</a:t>
              </a:r>
            </a:p>
            <a:p>
              <a:pPr algn="ctr"/>
              <a:endParaRPr lang="en-US" sz="1400" dirty="0"/>
            </a:p>
          </p:txBody>
        </p:sp>
        <p:sp>
          <p:nvSpPr>
            <p:cNvPr id="28" name="TextBox 27">
              <a:extLst>
                <a:ext uri="{FF2B5EF4-FFF2-40B4-BE49-F238E27FC236}">
                  <a16:creationId xmlns:a16="http://schemas.microsoft.com/office/drawing/2014/main" id="{32215EE3-21C9-944F-B48A-C913D5440F50}"/>
                </a:ext>
              </a:extLst>
            </p:cNvPr>
            <p:cNvSpPr txBox="1"/>
            <p:nvPr/>
          </p:nvSpPr>
          <p:spPr>
            <a:xfrm>
              <a:off x="2852115" y="1287184"/>
              <a:ext cx="2922244" cy="1179541"/>
            </a:xfrm>
            <a:prstGeom prst="rect">
              <a:avLst/>
            </a:prstGeom>
            <a:noFill/>
          </p:spPr>
          <p:txBody>
            <a:bodyPr wrap="square" rtlCol="0">
              <a:spAutoFit/>
            </a:bodyPr>
            <a:lstStyle/>
            <a:p>
              <a:pPr algn="ctr"/>
              <a:r>
                <a:rPr lang="en-US" sz="1400" dirty="0"/>
                <a:t>preoptic region (MERFISH)</a:t>
              </a:r>
            </a:p>
            <a:p>
              <a:pPr algn="ctr"/>
              <a:r>
                <a:rPr lang="en-US" sz="1400" dirty="0"/>
                <a:t>(Moffitt*, </a:t>
              </a:r>
              <a:r>
                <a:rPr lang="en-US" sz="1400" dirty="0" err="1"/>
                <a:t>Bambah-Mukku</a:t>
              </a:r>
              <a:r>
                <a:rPr lang="en-US" sz="1400" dirty="0"/>
                <a:t>* </a:t>
              </a:r>
            </a:p>
            <a:p>
              <a:pPr algn="ctr"/>
              <a:r>
                <a:rPr lang="en-US" sz="1400" dirty="0"/>
                <a:t>et al., Science 2018)</a:t>
              </a:r>
            </a:p>
            <a:p>
              <a:pPr algn="ctr"/>
              <a:endParaRPr lang="en-US" sz="1400" dirty="0"/>
            </a:p>
          </p:txBody>
        </p:sp>
        <p:pic>
          <p:nvPicPr>
            <p:cNvPr id="29" name="Picture 28">
              <a:extLst>
                <a:ext uri="{FF2B5EF4-FFF2-40B4-BE49-F238E27FC236}">
                  <a16:creationId xmlns:a16="http://schemas.microsoft.com/office/drawing/2014/main" id="{0D8B337D-1EA8-B944-8D6F-556B9138D663}"/>
                </a:ext>
              </a:extLst>
            </p:cNvPr>
            <p:cNvPicPr>
              <a:picLocks noChangeAspect="1"/>
            </p:cNvPicPr>
            <p:nvPr/>
          </p:nvPicPr>
          <p:blipFill>
            <a:blip r:embed="rId6"/>
            <a:stretch>
              <a:fillRect/>
            </a:stretch>
          </p:blipFill>
          <p:spPr>
            <a:xfrm>
              <a:off x="3488561" y="2286192"/>
              <a:ext cx="1747311" cy="1771512"/>
            </a:xfrm>
            <a:prstGeom prst="rect">
              <a:avLst/>
            </a:prstGeom>
          </p:spPr>
        </p:pic>
        <p:pic>
          <p:nvPicPr>
            <p:cNvPr id="30" name="Picture 29">
              <a:extLst>
                <a:ext uri="{FF2B5EF4-FFF2-40B4-BE49-F238E27FC236}">
                  <a16:creationId xmlns:a16="http://schemas.microsoft.com/office/drawing/2014/main" id="{FBC2DD99-8BEF-B14B-B738-375CF713637F}"/>
                </a:ext>
              </a:extLst>
            </p:cNvPr>
            <p:cNvPicPr>
              <a:picLocks noChangeAspect="1"/>
            </p:cNvPicPr>
            <p:nvPr/>
          </p:nvPicPr>
          <p:blipFill>
            <a:blip r:embed="rId7"/>
            <a:stretch>
              <a:fillRect/>
            </a:stretch>
          </p:blipFill>
          <p:spPr>
            <a:xfrm>
              <a:off x="5965793" y="1945377"/>
              <a:ext cx="1827191" cy="2112327"/>
            </a:xfrm>
            <a:prstGeom prst="rect">
              <a:avLst/>
            </a:prstGeom>
          </p:spPr>
        </p:pic>
        <p:pic>
          <p:nvPicPr>
            <p:cNvPr id="31" name="Picture 30">
              <a:extLst>
                <a:ext uri="{FF2B5EF4-FFF2-40B4-BE49-F238E27FC236}">
                  <a16:creationId xmlns:a16="http://schemas.microsoft.com/office/drawing/2014/main" id="{9870DAFF-0F29-534C-92E1-3C11B0F0EF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5439" y="4687370"/>
              <a:ext cx="3209771" cy="1896975"/>
            </a:xfrm>
            <a:prstGeom prst="rect">
              <a:avLst/>
            </a:prstGeom>
          </p:spPr>
        </p:pic>
        <p:sp>
          <p:nvSpPr>
            <p:cNvPr id="32" name="TextBox 31">
              <a:extLst>
                <a:ext uri="{FF2B5EF4-FFF2-40B4-BE49-F238E27FC236}">
                  <a16:creationId xmlns:a16="http://schemas.microsoft.com/office/drawing/2014/main" id="{44512A2F-D3DA-C447-AF2D-06F8E325CB3A}"/>
                </a:ext>
              </a:extLst>
            </p:cNvPr>
            <p:cNvSpPr txBox="1"/>
            <p:nvPr/>
          </p:nvSpPr>
          <p:spPr>
            <a:xfrm>
              <a:off x="964861" y="4044520"/>
              <a:ext cx="2368356" cy="913193"/>
            </a:xfrm>
            <a:prstGeom prst="rect">
              <a:avLst/>
            </a:prstGeom>
            <a:noFill/>
          </p:spPr>
          <p:txBody>
            <a:bodyPr wrap="none" rtlCol="0">
              <a:spAutoFit/>
            </a:bodyPr>
            <a:lstStyle/>
            <a:p>
              <a:pPr algn="ctr"/>
              <a:r>
                <a:rPr lang="en-US" sz="1400" dirty="0"/>
                <a:t>SVZ (</a:t>
              </a:r>
              <a:r>
                <a:rPr lang="en-US" sz="1400" dirty="0" err="1"/>
                <a:t>seqFISH</a:t>
              </a:r>
              <a:r>
                <a:rPr lang="en-US" sz="1400" dirty="0"/>
                <a:t>/</a:t>
              </a:r>
              <a:r>
                <a:rPr lang="en-US" sz="1400" dirty="0" err="1"/>
                <a:t>seqFISH</a:t>
              </a:r>
              <a:r>
                <a:rPr lang="en-US" sz="1400" dirty="0"/>
                <a:t>+)</a:t>
              </a:r>
            </a:p>
            <a:p>
              <a:pPr algn="ctr"/>
              <a:r>
                <a:rPr lang="en-US" sz="1400" dirty="0"/>
                <a:t>(</a:t>
              </a:r>
              <a:r>
                <a:rPr lang="en-US" sz="1400" dirty="0" err="1"/>
                <a:t>Eng</a:t>
              </a:r>
              <a:r>
                <a:rPr lang="en-US" sz="1400" dirty="0"/>
                <a:t> et al, Nature 2019)</a:t>
              </a:r>
            </a:p>
            <a:p>
              <a:pPr algn="ctr"/>
              <a:endParaRPr lang="en-US" sz="1400" dirty="0"/>
            </a:p>
          </p:txBody>
        </p:sp>
        <p:sp>
          <p:nvSpPr>
            <p:cNvPr id="34" name="TextBox 33">
              <a:extLst>
                <a:ext uri="{FF2B5EF4-FFF2-40B4-BE49-F238E27FC236}">
                  <a16:creationId xmlns:a16="http://schemas.microsoft.com/office/drawing/2014/main" id="{E5C4BBE7-3E1E-3D49-BF3E-4A94C5E942CC}"/>
                </a:ext>
              </a:extLst>
            </p:cNvPr>
            <p:cNvSpPr txBox="1"/>
            <p:nvPr/>
          </p:nvSpPr>
          <p:spPr>
            <a:xfrm>
              <a:off x="4816234" y="4306564"/>
              <a:ext cx="2382193" cy="584775"/>
            </a:xfrm>
            <a:prstGeom prst="rect">
              <a:avLst/>
            </a:prstGeom>
            <a:noFill/>
          </p:spPr>
          <p:txBody>
            <a:bodyPr wrap="none" rtlCol="0">
              <a:spAutoFit/>
            </a:bodyPr>
            <a:lstStyle/>
            <a:p>
              <a:pPr algn="ctr"/>
              <a:r>
                <a:rPr lang="en-US" sz="1400" dirty="0"/>
                <a:t> V1 cortex (</a:t>
              </a:r>
              <a:r>
                <a:rPr lang="en-US" sz="1400" dirty="0" err="1"/>
                <a:t>STARmap</a:t>
              </a:r>
              <a:r>
                <a:rPr lang="en-US" sz="1400" dirty="0"/>
                <a:t>)</a:t>
              </a:r>
            </a:p>
            <a:p>
              <a:pPr algn="ctr"/>
              <a:r>
                <a:rPr lang="en-US" sz="1400" dirty="0"/>
                <a:t>(Wang et al, Science 2018)</a:t>
              </a:r>
            </a:p>
          </p:txBody>
        </p:sp>
        <p:pic>
          <p:nvPicPr>
            <p:cNvPr id="35" name="Picture 34">
              <a:extLst>
                <a:ext uri="{FF2B5EF4-FFF2-40B4-BE49-F238E27FC236}">
                  <a16:creationId xmlns:a16="http://schemas.microsoft.com/office/drawing/2014/main" id="{2DD2DEC0-4744-B241-AC8A-C9A21E85EC50}"/>
                </a:ext>
              </a:extLst>
            </p:cNvPr>
            <p:cNvPicPr>
              <a:picLocks noChangeAspect="1"/>
            </p:cNvPicPr>
            <p:nvPr/>
          </p:nvPicPr>
          <p:blipFill>
            <a:blip r:embed="rId9"/>
            <a:stretch>
              <a:fillRect/>
            </a:stretch>
          </p:blipFill>
          <p:spPr>
            <a:xfrm>
              <a:off x="4278674" y="4954518"/>
              <a:ext cx="3615208" cy="1653555"/>
            </a:xfrm>
            <a:prstGeom prst="rect">
              <a:avLst/>
            </a:prstGeom>
          </p:spPr>
        </p:pic>
        <p:pic>
          <p:nvPicPr>
            <p:cNvPr id="38" name="Picture 4" descr="figure1">
              <a:extLst>
                <a:ext uri="{FF2B5EF4-FFF2-40B4-BE49-F238E27FC236}">
                  <a16:creationId xmlns:a16="http://schemas.microsoft.com/office/drawing/2014/main" id="{87C99F73-76B4-E84B-A3CE-CE146683BCB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331470" y="2466723"/>
              <a:ext cx="2801944" cy="350141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A47EA68-EAB1-9842-871A-800CE0AA890A}"/>
                </a:ext>
              </a:extLst>
            </p:cNvPr>
            <p:cNvSpPr txBox="1"/>
            <p:nvPr/>
          </p:nvSpPr>
          <p:spPr>
            <a:xfrm>
              <a:off x="8539383" y="1206228"/>
              <a:ext cx="2403886" cy="1179539"/>
            </a:xfrm>
            <a:prstGeom prst="rect">
              <a:avLst/>
            </a:prstGeom>
            <a:noFill/>
          </p:spPr>
          <p:txBody>
            <a:bodyPr wrap="square" rtlCol="0">
              <a:spAutoFit/>
            </a:bodyPr>
            <a:lstStyle/>
            <a:p>
              <a:pPr algn="ctr"/>
              <a:r>
                <a:rPr lang="en-US" sz="1400" dirty="0"/>
                <a:t>somatosensory cortex (</a:t>
              </a:r>
              <a:r>
                <a:rPr lang="en-US" sz="1400" dirty="0" err="1"/>
                <a:t>osmFISH</a:t>
              </a:r>
              <a:r>
                <a:rPr lang="en-US" sz="1400" dirty="0"/>
                <a:t>)</a:t>
              </a:r>
            </a:p>
            <a:p>
              <a:pPr algn="ctr"/>
              <a:r>
                <a:rPr lang="en-US" sz="1400" dirty="0"/>
                <a:t>(</a:t>
              </a:r>
              <a:r>
                <a:rPr lang="en-US" sz="1400" dirty="0" err="1"/>
                <a:t>Codeluppi</a:t>
              </a:r>
              <a:r>
                <a:rPr lang="en-US" sz="1400" dirty="0"/>
                <a:t> et al, Nature Methods 2018)</a:t>
              </a:r>
            </a:p>
          </p:txBody>
        </p:sp>
      </p:grpSp>
      <p:pic>
        <p:nvPicPr>
          <p:cNvPr id="6" name="Picture 5" descr="A picture containing shape&#10;&#10;Description automatically generated">
            <a:extLst>
              <a:ext uri="{FF2B5EF4-FFF2-40B4-BE49-F238E27FC236}">
                <a16:creationId xmlns:a16="http://schemas.microsoft.com/office/drawing/2014/main" id="{BD92C0FD-AE63-F147-97F9-BC44317A166E}"/>
              </a:ext>
            </a:extLst>
          </p:cNvPr>
          <p:cNvPicPr>
            <a:picLocks noChangeAspect="1"/>
          </p:cNvPicPr>
          <p:nvPr/>
        </p:nvPicPr>
        <p:blipFill>
          <a:blip r:embed="rId11"/>
          <a:stretch>
            <a:fillRect/>
          </a:stretch>
        </p:blipFill>
        <p:spPr>
          <a:xfrm>
            <a:off x="600792" y="5132464"/>
            <a:ext cx="2006946" cy="1400506"/>
          </a:xfrm>
          <a:prstGeom prst="rect">
            <a:avLst/>
          </a:prstGeom>
        </p:spPr>
      </p:pic>
      <p:sp>
        <p:nvSpPr>
          <p:cNvPr id="7" name="TextBox 6">
            <a:extLst>
              <a:ext uri="{FF2B5EF4-FFF2-40B4-BE49-F238E27FC236}">
                <a16:creationId xmlns:a16="http://schemas.microsoft.com/office/drawing/2014/main" id="{0FF324AC-1962-C346-9577-E5DB9E4AADD4}"/>
              </a:ext>
            </a:extLst>
          </p:cNvPr>
          <p:cNvSpPr txBox="1"/>
          <p:nvPr/>
        </p:nvSpPr>
        <p:spPr>
          <a:xfrm>
            <a:off x="2774462" y="4804648"/>
            <a:ext cx="2625655" cy="523220"/>
          </a:xfrm>
          <a:prstGeom prst="rect">
            <a:avLst/>
          </a:prstGeom>
          <a:noFill/>
        </p:spPr>
        <p:txBody>
          <a:bodyPr wrap="none" rtlCol="0">
            <a:spAutoFit/>
          </a:bodyPr>
          <a:lstStyle/>
          <a:p>
            <a:pPr algn="ctr"/>
            <a:r>
              <a:rPr lang="en-US" sz="1400" dirty="0"/>
              <a:t>liver (</a:t>
            </a:r>
            <a:r>
              <a:rPr lang="en-US" sz="1400" dirty="0" err="1"/>
              <a:t>XYZeq</a:t>
            </a:r>
            <a:r>
              <a:rPr lang="en-US" sz="1400" dirty="0"/>
              <a:t>)</a:t>
            </a:r>
          </a:p>
          <a:p>
            <a:pPr algn="ctr"/>
            <a:r>
              <a:rPr lang="en-US" sz="1400" dirty="0"/>
              <a:t>Lee et al, Science Advances 2021)</a:t>
            </a:r>
          </a:p>
        </p:txBody>
      </p:sp>
      <p:pic>
        <p:nvPicPr>
          <p:cNvPr id="8" name="Picture 7">
            <a:extLst>
              <a:ext uri="{FF2B5EF4-FFF2-40B4-BE49-F238E27FC236}">
                <a16:creationId xmlns:a16="http://schemas.microsoft.com/office/drawing/2014/main" id="{FF4F14CD-245C-914A-ADBD-A6DA4A6EB0EE}"/>
              </a:ext>
            </a:extLst>
          </p:cNvPr>
          <p:cNvPicPr>
            <a:picLocks noChangeAspect="1"/>
          </p:cNvPicPr>
          <p:nvPr/>
        </p:nvPicPr>
        <p:blipFill>
          <a:blip r:embed="rId12"/>
          <a:stretch>
            <a:fillRect/>
          </a:stretch>
        </p:blipFill>
        <p:spPr>
          <a:xfrm>
            <a:off x="3070723" y="5360972"/>
            <a:ext cx="2329394" cy="1174825"/>
          </a:xfrm>
          <a:prstGeom prst="rect">
            <a:avLst/>
          </a:prstGeom>
        </p:spPr>
      </p:pic>
      <p:sp>
        <p:nvSpPr>
          <p:cNvPr id="33" name="TextBox 32">
            <a:extLst>
              <a:ext uri="{FF2B5EF4-FFF2-40B4-BE49-F238E27FC236}">
                <a16:creationId xmlns:a16="http://schemas.microsoft.com/office/drawing/2014/main" id="{1AED3822-4F44-D449-B946-7BBAEF183722}"/>
              </a:ext>
            </a:extLst>
          </p:cNvPr>
          <p:cNvSpPr txBox="1"/>
          <p:nvPr/>
        </p:nvSpPr>
        <p:spPr>
          <a:xfrm>
            <a:off x="6106839" y="4717841"/>
            <a:ext cx="2625655" cy="523220"/>
          </a:xfrm>
          <a:prstGeom prst="rect">
            <a:avLst/>
          </a:prstGeom>
          <a:noFill/>
        </p:spPr>
        <p:txBody>
          <a:bodyPr wrap="none" rtlCol="0">
            <a:spAutoFit/>
          </a:bodyPr>
          <a:lstStyle/>
          <a:p>
            <a:pPr algn="ctr"/>
            <a:r>
              <a:rPr lang="en-US" sz="1400" dirty="0"/>
              <a:t>embryo (sci-space)</a:t>
            </a:r>
          </a:p>
          <a:p>
            <a:pPr algn="ctr"/>
            <a:r>
              <a:rPr lang="en-US" sz="1400" dirty="0"/>
              <a:t>Lee et al, Science Advances 2021)</a:t>
            </a:r>
          </a:p>
        </p:txBody>
      </p:sp>
      <p:pic>
        <p:nvPicPr>
          <p:cNvPr id="11" name="Picture 10">
            <a:extLst>
              <a:ext uri="{FF2B5EF4-FFF2-40B4-BE49-F238E27FC236}">
                <a16:creationId xmlns:a16="http://schemas.microsoft.com/office/drawing/2014/main" id="{AAF693B7-79EE-C74D-A196-1E605F39E9A9}"/>
              </a:ext>
            </a:extLst>
          </p:cNvPr>
          <p:cNvPicPr>
            <a:picLocks noChangeAspect="1"/>
          </p:cNvPicPr>
          <p:nvPr/>
        </p:nvPicPr>
        <p:blipFill>
          <a:blip r:embed="rId13"/>
          <a:stretch>
            <a:fillRect/>
          </a:stretch>
        </p:blipFill>
        <p:spPr>
          <a:xfrm>
            <a:off x="5566841" y="5292949"/>
            <a:ext cx="3705649" cy="1310873"/>
          </a:xfrm>
          <a:prstGeom prst="rect">
            <a:avLst/>
          </a:prstGeom>
        </p:spPr>
      </p:pic>
      <p:sp>
        <p:nvSpPr>
          <p:cNvPr id="4" name="Rectangle 3">
            <a:extLst>
              <a:ext uri="{FF2B5EF4-FFF2-40B4-BE49-F238E27FC236}">
                <a16:creationId xmlns:a16="http://schemas.microsoft.com/office/drawing/2014/main" id="{4006F6FD-7B67-2749-B677-E38027B9D493}"/>
              </a:ext>
            </a:extLst>
          </p:cNvPr>
          <p:cNvSpPr/>
          <p:nvPr/>
        </p:nvSpPr>
        <p:spPr>
          <a:xfrm>
            <a:off x="10082789" y="4895008"/>
            <a:ext cx="1146468" cy="954107"/>
          </a:xfrm>
          <a:prstGeom prst="rect">
            <a:avLst/>
          </a:prstGeom>
        </p:spPr>
        <p:txBody>
          <a:bodyPr wrap="none">
            <a:spAutoFit/>
          </a:bodyPr>
          <a:lstStyle/>
          <a:p>
            <a:pPr algn="ctr"/>
            <a:r>
              <a:rPr lang="en-US" sz="2800" dirty="0"/>
              <a:t>… and </a:t>
            </a:r>
          </a:p>
          <a:p>
            <a:pPr algn="ctr"/>
            <a:r>
              <a:rPr lang="en-US" sz="2800" dirty="0"/>
              <a:t>more!</a:t>
            </a:r>
          </a:p>
        </p:txBody>
      </p:sp>
    </p:spTree>
    <p:extLst>
      <p:ext uri="{BB962C8B-B14F-4D97-AF65-F5344CB8AC3E}">
        <p14:creationId xmlns:p14="http://schemas.microsoft.com/office/powerpoint/2010/main" val="2533799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731DC-5227-47CF-4C97-DF15211C4B7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1FC3FA3-6DE6-98A2-0D62-ADC3C00548C8}"/>
              </a:ext>
            </a:extLst>
          </p:cNvPr>
          <p:cNvPicPr>
            <a:picLocks noChangeAspect="1"/>
          </p:cNvPicPr>
          <p:nvPr/>
        </p:nvPicPr>
        <p:blipFill rotWithShape="1">
          <a:blip r:embed="rId3"/>
          <a:srcRect l="8046" t="9708" r="7945" b="8164"/>
          <a:stretch/>
        </p:blipFill>
        <p:spPr>
          <a:xfrm>
            <a:off x="3880339" y="1852247"/>
            <a:ext cx="4396154" cy="3704492"/>
          </a:xfrm>
          <a:prstGeom prst="rect">
            <a:avLst/>
          </a:prstGeom>
        </p:spPr>
      </p:pic>
      <p:sp>
        <p:nvSpPr>
          <p:cNvPr id="5" name="TextBox 4">
            <a:extLst>
              <a:ext uri="{FF2B5EF4-FFF2-40B4-BE49-F238E27FC236}">
                <a16:creationId xmlns:a16="http://schemas.microsoft.com/office/drawing/2014/main" id="{C624F5B3-546E-B034-B455-005600C5CAEC}"/>
              </a:ext>
            </a:extLst>
          </p:cNvPr>
          <p:cNvSpPr txBox="1"/>
          <p:nvPr/>
        </p:nvSpPr>
        <p:spPr>
          <a:xfrm>
            <a:off x="3470313" y="1045032"/>
            <a:ext cx="883575" cy="369332"/>
          </a:xfrm>
          <a:prstGeom prst="rect">
            <a:avLst/>
          </a:prstGeom>
          <a:noFill/>
        </p:spPr>
        <p:txBody>
          <a:bodyPr wrap="none" rtlCol="0">
            <a:spAutoFit/>
          </a:bodyPr>
          <a:lstStyle/>
          <a:p>
            <a:r>
              <a:rPr lang="en-US" i="1" dirty="0">
                <a:solidFill>
                  <a:schemeClr val="bg1">
                    <a:lumMod val="50000"/>
                    <a:lumOff val="50000"/>
                  </a:schemeClr>
                </a:solidFill>
              </a:rPr>
              <a:t>Gpr161</a:t>
            </a:r>
          </a:p>
        </p:txBody>
      </p:sp>
    </p:spTree>
    <p:extLst>
      <p:ext uri="{BB962C8B-B14F-4D97-AF65-F5344CB8AC3E}">
        <p14:creationId xmlns:p14="http://schemas.microsoft.com/office/powerpoint/2010/main" val="11616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D3E9-6357-B730-C34C-3A9F8E9A96F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6E489E-2259-78B5-55A6-6CF3C12C3B6C}"/>
              </a:ext>
            </a:extLst>
          </p:cNvPr>
          <p:cNvPicPr>
            <a:picLocks noChangeAspect="1"/>
          </p:cNvPicPr>
          <p:nvPr/>
        </p:nvPicPr>
        <p:blipFill rotWithShape="1">
          <a:blip r:embed="rId3">
            <a:alphaModFix/>
          </a:blip>
          <a:srcRect l="7611" t="9728" r="8381" b="7981"/>
          <a:stretch/>
        </p:blipFill>
        <p:spPr>
          <a:xfrm>
            <a:off x="3868616" y="1852246"/>
            <a:ext cx="4396154" cy="3704492"/>
          </a:xfrm>
          <a:prstGeom prst="rect">
            <a:avLst/>
          </a:prstGeom>
        </p:spPr>
      </p:pic>
      <p:sp>
        <p:nvSpPr>
          <p:cNvPr id="2" name="TextBox 1">
            <a:extLst>
              <a:ext uri="{FF2B5EF4-FFF2-40B4-BE49-F238E27FC236}">
                <a16:creationId xmlns:a16="http://schemas.microsoft.com/office/drawing/2014/main" id="{40590029-77C1-A71C-1032-1F09FA6EB0D6}"/>
              </a:ext>
            </a:extLst>
          </p:cNvPr>
          <p:cNvSpPr txBox="1"/>
          <p:nvPr/>
        </p:nvSpPr>
        <p:spPr>
          <a:xfrm>
            <a:off x="3470313" y="1045032"/>
            <a:ext cx="901209" cy="369332"/>
          </a:xfrm>
          <a:prstGeom prst="rect">
            <a:avLst/>
          </a:prstGeom>
          <a:noFill/>
        </p:spPr>
        <p:txBody>
          <a:bodyPr wrap="none" rtlCol="0">
            <a:spAutoFit/>
          </a:bodyPr>
          <a:lstStyle/>
          <a:p>
            <a:r>
              <a:rPr lang="en-US" i="1" dirty="0">
                <a:solidFill>
                  <a:schemeClr val="bg1">
                    <a:lumMod val="50000"/>
                    <a:lumOff val="50000"/>
                  </a:schemeClr>
                </a:solidFill>
              </a:rPr>
              <a:t>Amigo2</a:t>
            </a:r>
          </a:p>
        </p:txBody>
      </p:sp>
    </p:spTree>
    <p:extLst>
      <p:ext uri="{BB962C8B-B14F-4D97-AF65-F5344CB8AC3E}">
        <p14:creationId xmlns:p14="http://schemas.microsoft.com/office/powerpoint/2010/main" val="30320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99C5-8615-C60E-3E81-7555209168C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5DD8D78-7A29-51E5-FFD0-31736F732576}"/>
              </a:ext>
            </a:extLst>
          </p:cNvPr>
          <p:cNvPicPr>
            <a:picLocks noChangeAspect="1"/>
          </p:cNvPicPr>
          <p:nvPr/>
        </p:nvPicPr>
        <p:blipFill rotWithShape="1">
          <a:blip r:embed="rId3"/>
          <a:srcRect l="8111" t="10692" r="7348" b="7277"/>
          <a:stretch/>
        </p:blipFill>
        <p:spPr>
          <a:xfrm>
            <a:off x="3892062" y="1863969"/>
            <a:ext cx="4396154" cy="3692770"/>
          </a:xfrm>
          <a:prstGeom prst="rect">
            <a:avLst/>
          </a:prstGeom>
        </p:spPr>
      </p:pic>
      <p:sp>
        <p:nvSpPr>
          <p:cNvPr id="3" name="TextBox 2">
            <a:extLst>
              <a:ext uri="{FF2B5EF4-FFF2-40B4-BE49-F238E27FC236}">
                <a16:creationId xmlns:a16="http://schemas.microsoft.com/office/drawing/2014/main" id="{AED621FD-FB88-19CC-ABFF-9377586F8639}"/>
              </a:ext>
            </a:extLst>
          </p:cNvPr>
          <p:cNvSpPr txBox="1"/>
          <p:nvPr/>
        </p:nvSpPr>
        <p:spPr>
          <a:xfrm>
            <a:off x="3470313" y="1045032"/>
            <a:ext cx="1112997" cy="369332"/>
          </a:xfrm>
          <a:prstGeom prst="rect">
            <a:avLst/>
          </a:prstGeom>
          <a:noFill/>
        </p:spPr>
        <p:txBody>
          <a:bodyPr wrap="none" rtlCol="0">
            <a:spAutoFit/>
          </a:bodyPr>
          <a:lstStyle/>
          <a:p>
            <a:r>
              <a:rPr lang="en-US" i="1" dirty="0">
                <a:solidFill>
                  <a:schemeClr val="bg1">
                    <a:lumMod val="50000"/>
                    <a:lumOff val="50000"/>
                  </a:schemeClr>
                </a:solidFill>
              </a:rPr>
              <a:t>Tmem108</a:t>
            </a:r>
          </a:p>
        </p:txBody>
      </p:sp>
    </p:spTree>
    <p:extLst>
      <p:ext uri="{BB962C8B-B14F-4D97-AF65-F5344CB8AC3E}">
        <p14:creationId xmlns:p14="http://schemas.microsoft.com/office/powerpoint/2010/main" val="1362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C5B0-DA6E-DA4C-A1F0-A723CED56E27}"/>
              </a:ext>
            </a:extLst>
          </p:cNvPr>
          <p:cNvSpPr>
            <a:spLocks noGrp="1"/>
          </p:cNvSpPr>
          <p:nvPr>
            <p:ph type="title"/>
          </p:nvPr>
        </p:nvSpPr>
        <p:spPr/>
        <p:txBody>
          <a:bodyPr>
            <a:noAutofit/>
          </a:bodyPr>
          <a:lstStyle/>
          <a:p>
            <a:r>
              <a:rPr lang="en-US" sz="3200" dirty="0"/>
              <a:t>MERINGUE proposes an inter-cell-type spatial cross correlation statistic to identify gene expression patterns indicative of cell-cell communication</a:t>
            </a:r>
          </a:p>
        </p:txBody>
      </p:sp>
      <p:pic>
        <p:nvPicPr>
          <p:cNvPr id="9" name="Picture 8">
            <a:extLst>
              <a:ext uri="{FF2B5EF4-FFF2-40B4-BE49-F238E27FC236}">
                <a16:creationId xmlns:a16="http://schemas.microsoft.com/office/drawing/2014/main" id="{2FCC6799-485B-4941-A490-6C68081F4922}"/>
              </a:ext>
            </a:extLst>
          </p:cNvPr>
          <p:cNvPicPr>
            <a:picLocks noChangeAspect="1"/>
          </p:cNvPicPr>
          <p:nvPr/>
        </p:nvPicPr>
        <p:blipFill rotWithShape="1">
          <a:blip r:embed="rId3"/>
          <a:srcRect t="14042"/>
          <a:stretch/>
        </p:blipFill>
        <p:spPr>
          <a:xfrm>
            <a:off x="5898067" y="2038524"/>
            <a:ext cx="5455733" cy="3925539"/>
          </a:xfrm>
          <a:prstGeom prst="rect">
            <a:avLst/>
          </a:prstGeom>
        </p:spPr>
      </p:pic>
      <p:sp>
        <p:nvSpPr>
          <p:cNvPr id="5" name="TextBox 4">
            <a:extLst>
              <a:ext uri="{FF2B5EF4-FFF2-40B4-BE49-F238E27FC236}">
                <a16:creationId xmlns:a16="http://schemas.microsoft.com/office/drawing/2014/main" id="{1442EF51-79DF-DF41-86F7-697705E97B9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1" name="Picture 10">
            <a:extLst>
              <a:ext uri="{FF2B5EF4-FFF2-40B4-BE49-F238E27FC236}">
                <a16:creationId xmlns:a16="http://schemas.microsoft.com/office/drawing/2014/main" id="{3DF26D7E-01A5-604E-9113-0006D1EA9FEE}"/>
              </a:ext>
            </a:extLst>
          </p:cNvPr>
          <p:cNvPicPr>
            <a:picLocks noChangeAspect="1"/>
          </p:cNvPicPr>
          <p:nvPr/>
        </p:nvPicPr>
        <p:blipFill>
          <a:blip r:embed="rId4"/>
          <a:stretch>
            <a:fillRect/>
          </a:stretch>
        </p:blipFill>
        <p:spPr>
          <a:xfrm>
            <a:off x="647053" y="4283841"/>
            <a:ext cx="4821131" cy="1228241"/>
          </a:xfrm>
          <a:prstGeom prst="rect">
            <a:avLst/>
          </a:prstGeom>
        </p:spPr>
      </p:pic>
      <p:pic>
        <p:nvPicPr>
          <p:cNvPr id="12" name="Picture 11">
            <a:extLst>
              <a:ext uri="{FF2B5EF4-FFF2-40B4-BE49-F238E27FC236}">
                <a16:creationId xmlns:a16="http://schemas.microsoft.com/office/drawing/2014/main" id="{968975C4-CEE5-1948-97F2-103DAE98DC75}"/>
              </a:ext>
            </a:extLst>
          </p:cNvPr>
          <p:cNvPicPr>
            <a:picLocks noChangeAspect="1"/>
          </p:cNvPicPr>
          <p:nvPr/>
        </p:nvPicPr>
        <p:blipFill>
          <a:blip r:embed="rId5"/>
          <a:stretch>
            <a:fillRect/>
          </a:stretch>
        </p:blipFill>
        <p:spPr>
          <a:xfrm>
            <a:off x="838200" y="2534743"/>
            <a:ext cx="4123841" cy="1008050"/>
          </a:xfrm>
          <a:prstGeom prst="rect">
            <a:avLst/>
          </a:prstGeom>
        </p:spPr>
      </p:pic>
      <p:sp>
        <p:nvSpPr>
          <p:cNvPr id="13" name="TextBox 12">
            <a:extLst>
              <a:ext uri="{FF2B5EF4-FFF2-40B4-BE49-F238E27FC236}">
                <a16:creationId xmlns:a16="http://schemas.microsoft.com/office/drawing/2014/main" id="{6FF1E222-E257-A848-AB5F-2D7810D22F9B}"/>
              </a:ext>
            </a:extLst>
          </p:cNvPr>
          <p:cNvSpPr txBox="1"/>
          <p:nvPr/>
        </p:nvSpPr>
        <p:spPr>
          <a:xfrm>
            <a:off x="1337338" y="2362126"/>
            <a:ext cx="3440557" cy="369332"/>
          </a:xfrm>
          <a:prstGeom prst="rect">
            <a:avLst/>
          </a:prstGeom>
          <a:noFill/>
        </p:spPr>
        <p:txBody>
          <a:bodyPr wrap="none" rtlCol="0">
            <a:spAutoFit/>
          </a:bodyPr>
          <a:lstStyle/>
          <a:p>
            <a:r>
              <a:rPr lang="en-US"/>
              <a:t>Moran’s I (spatial auto-correlation)</a:t>
            </a:r>
          </a:p>
        </p:txBody>
      </p:sp>
      <p:sp>
        <p:nvSpPr>
          <p:cNvPr id="14" name="TextBox 13">
            <a:extLst>
              <a:ext uri="{FF2B5EF4-FFF2-40B4-BE49-F238E27FC236}">
                <a16:creationId xmlns:a16="http://schemas.microsoft.com/office/drawing/2014/main" id="{2FEDF120-9A24-C84C-AD8D-B0F24FE58F95}"/>
              </a:ext>
            </a:extLst>
          </p:cNvPr>
          <p:cNvSpPr txBox="1"/>
          <p:nvPr/>
        </p:nvSpPr>
        <p:spPr>
          <a:xfrm>
            <a:off x="1136352" y="4030579"/>
            <a:ext cx="3842527" cy="369332"/>
          </a:xfrm>
          <a:prstGeom prst="rect">
            <a:avLst/>
          </a:prstGeom>
          <a:noFill/>
        </p:spPr>
        <p:txBody>
          <a:bodyPr wrap="none" rtlCol="0">
            <a:spAutoFit/>
          </a:bodyPr>
          <a:lstStyle/>
          <a:p>
            <a:r>
              <a:rPr lang="en-US"/>
              <a:t>inter-cell-type spatial cross-correlation </a:t>
            </a:r>
            <a:endParaRPr lang="en-US">
              <a:effectLst/>
            </a:endParaRPr>
          </a:p>
        </p:txBody>
      </p:sp>
    </p:spTree>
    <p:extLst>
      <p:ext uri="{BB962C8B-B14F-4D97-AF65-F5344CB8AC3E}">
        <p14:creationId xmlns:p14="http://schemas.microsoft.com/office/powerpoint/2010/main" val="424536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248-6E49-6D45-8D2F-0CC30FE576B7}"/>
              </a:ext>
            </a:extLst>
          </p:cNvPr>
          <p:cNvSpPr>
            <a:spLocks noGrp="1"/>
          </p:cNvSpPr>
          <p:nvPr>
            <p:ph type="title"/>
          </p:nvPr>
        </p:nvSpPr>
        <p:spPr/>
        <p:txBody>
          <a:bodyPr>
            <a:noAutofit/>
          </a:bodyPr>
          <a:lstStyle/>
          <a:p>
            <a:r>
              <a:rPr lang="en-US" sz="3200" dirty="0"/>
              <a:t>MERINGUE identifies spatial gene expression heterogeneity suggestive communication between spatially co-localized cells</a:t>
            </a:r>
          </a:p>
        </p:txBody>
      </p:sp>
      <p:sp>
        <p:nvSpPr>
          <p:cNvPr id="10" name="TextBox 9">
            <a:extLst>
              <a:ext uri="{FF2B5EF4-FFF2-40B4-BE49-F238E27FC236}">
                <a16:creationId xmlns:a16="http://schemas.microsoft.com/office/drawing/2014/main" id="{97B44A75-325C-7841-ACBC-5173EF5F4752}"/>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5" name="Picture 4">
            <a:extLst>
              <a:ext uri="{FF2B5EF4-FFF2-40B4-BE49-F238E27FC236}">
                <a16:creationId xmlns:a16="http://schemas.microsoft.com/office/drawing/2014/main" id="{0F01BC0C-D54E-8B4E-A4BA-432463BF312D}"/>
              </a:ext>
            </a:extLst>
          </p:cNvPr>
          <p:cNvPicPr>
            <a:picLocks noChangeAspect="1"/>
          </p:cNvPicPr>
          <p:nvPr/>
        </p:nvPicPr>
        <p:blipFill>
          <a:blip r:embed="rId3"/>
          <a:stretch>
            <a:fillRect/>
          </a:stretch>
        </p:blipFill>
        <p:spPr>
          <a:xfrm>
            <a:off x="292346" y="2324576"/>
            <a:ext cx="5516644" cy="3370168"/>
          </a:xfrm>
          <a:prstGeom prst="rect">
            <a:avLst/>
          </a:prstGeom>
        </p:spPr>
      </p:pic>
      <p:pic>
        <p:nvPicPr>
          <p:cNvPr id="8" name="Picture 7">
            <a:extLst>
              <a:ext uri="{FF2B5EF4-FFF2-40B4-BE49-F238E27FC236}">
                <a16:creationId xmlns:a16="http://schemas.microsoft.com/office/drawing/2014/main" id="{2F2F8305-BA07-084A-877D-DD3D29324B80}"/>
              </a:ext>
            </a:extLst>
          </p:cNvPr>
          <p:cNvPicPr>
            <a:picLocks noChangeAspect="1"/>
          </p:cNvPicPr>
          <p:nvPr/>
        </p:nvPicPr>
        <p:blipFill>
          <a:blip r:embed="rId4"/>
          <a:stretch>
            <a:fillRect/>
          </a:stretch>
        </p:blipFill>
        <p:spPr>
          <a:xfrm>
            <a:off x="5678027" y="2139382"/>
            <a:ext cx="5818870" cy="3555362"/>
          </a:xfrm>
          <a:prstGeom prst="rect">
            <a:avLst/>
          </a:prstGeom>
        </p:spPr>
      </p:pic>
    </p:spTree>
    <p:extLst>
      <p:ext uri="{BB962C8B-B14F-4D97-AF65-F5344CB8AC3E}">
        <p14:creationId xmlns:p14="http://schemas.microsoft.com/office/powerpoint/2010/main" val="38588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4B5F-09BA-4FF6-598F-1872DC20974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5B9EB5B-E20F-21E6-7899-4ECD2AEE2E23}"/>
              </a:ext>
            </a:extLst>
          </p:cNvPr>
          <p:cNvSpPr>
            <a:spLocks noGrp="1"/>
          </p:cNvSpPr>
          <p:nvPr>
            <p:ph idx="1"/>
          </p:nvPr>
        </p:nvSpPr>
        <p:spPr>
          <a:xfrm>
            <a:off x="838200" y="1825625"/>
            <a:ext cx="10515600" cy="1831975"/>
          </a:xfrm>
        </p:spPr>
        <p:txBody>
          <a:bodyPr/>
          <a:lstStyle/>
          <a:p>
            <a:r>
              <a:rPr lang="en-US" dirty="0"/>
              <a:t>Try out the software: </a:t>
            </a:r>
            <a:r>
              <a:rPr lang="en-US" dirty="0">
                <a:hlinkClick r:id="rId3"/>
              </a:rPr>
              <a:t>https://github.com/JEFworks-Lab/MERINGUE</a:t>
            </a:r>
            <a:r>
              <a:rPr lang="en-US" dirty="0"/>
              <a:t> </a:t>
            </a:r>
          </a:p>
          <a:p>
            <a:r>
              <a:rPr lang="en-US" dirty="0"/>
              <a:t>Many other ways to calculate Moran’s I: </a:t>
            </a:r>
            <a:r>
              <a:rPr lang="en-US" dirty="0">
                <a:hlinkClick r:id="rId4"/>
              </a:rPr>
              <a:t>https://jef.works/blog/2024/08/29/the-many-ways-to-detect-svgs-using-moransI/</a:t>
            </a:r>
            <a:r>
              <a:rPr lang="en-US" dirty="0"/>
              <a:t>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951756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07F6-2A42-F877-DE59-CFE7946EF6EC}"/>
              </a:ext>
            </a:extLst>
          </p:cNvPr>
          <p:cNvSpPr>
            <a:spLocks noGrp="1"/>
          </p:cNvSpPr>
          <p:nvPr>
            <p:ph type="title"/>
          </p:nvPr>
        </p:nvSpPr>
        <p:spPr/>
        <p:txBody>
          <a:bodyPr/>
          <a:lstStyle/>
          <a:p>
            <a:r>
              <a:rPr lang="en-US" dirty="0"/>
              <a:t>After processing, data all look like this</a:t>
            </a:r>
          </a:p>
        </p:txBody>
      </p:sp>
    </p:spTree>
    <p:extLst>
      <p:ext uri="{BB962C8B-B14F-4D97-AF65-F5344CB8AC3E}">
        <p14:creationId xmlns:p14="http://schemas.microsoft.com/office/powerpoint/2010/main" val="222002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2CCE-E234-E0D9-70AC-880A3BC0C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2EEEB-78F1-E2F3-A215-DFE48239F29A}"/>
              </a:ext>
            </a:extLst>
          </p:cNvPr>
          <p:cNvSpPr>
            <a:spLocks noGrp="1"/>
          </p:cNvSpPr>
          <p:nvPr>
            <p:ph type="title"/>
          </p:nvPr>
        </p:nvSpPr>
        <p:spPr/>
        <p:txBody>
          <a:bodyPr>
            <a:normAutofit/>
          </a:bodyPr>
          <a:lstStyle/>
          <a:p>
            <a:r>
              <a:rPr lang="en-US" sz="3200" dirty="0"/>
              <a:t>Motivation: Why might we be interested in identifying (cell-type-specific) spatially variable genes/proteins/markers?</a:t>
            </a:r>
          </a:p>
        </p:txBody>
      </p:sp>
    </p:spTree>
    <p:extLst>
      <p:ext uri="{BB962C8B-B14F-4D97-AF65-F5344CB8AC3E}">
        <p14:creationId xmlns:p14="http://schemas.microsoft.com/office/powerpoint/2010/main" val="236269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E173-57F3-EE47-BACD-92E6BE6CD5F6}"/>
              </a:ext>
            </a:extLst>
          </p:cNvPr>
          <p:cNvSpPr>
            <a:spLocks noGrp="1"/>
          </p:cNvSpPr>
          <p:nvPr>
            <p:ph type="title"/>
          </p:nvPr>
        </p:nvSpPr>
        <p:spPr/>
        <p:txBody>
          <a:bodyPr>
            <a:noAutofit/>
          </a:bodyPr>
          <a:lstStyle/>
          <a:p>
            <a:r>
              <a:rPr lang="en-US" sz="3200" dirty="0"/>
              <a:t>Moran’s I helps us identify genes with significant spatial autocorrelation</a:t>
            </a:r>
          </a:p>
        </p:txBody>
      </p:sp>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13" name="TextBox 12">
            <a:extLst>
              <a:ext uri="{FF2B5EF4-FFF2-40B4-BE49-F238E27FC236}">
                <a16:creationId xmlns:a16="http://schemas.microsoft.com/office/drawing/2014/main" id="{E7D31F5D-9CED-A24C-8C03-A06755C1EAAC}"/>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1803501" y="2128397"/>
            <a:ext cx="8584997" cy="2098555"/>
          </a:xfrm>
          <a:prstGeom prst="rect">
            <a:avLst/>
          </a:prstGeom>
        </p:spPr>
      </p:pic>
      <p:sp>
        <p:nvSpPr>
          <p:cNvPr id="15" name="TextBox 14">
            <a:extLst>
              <a:ext uri="{FF2B5EF4-FFF2-40B4-BE49-F238E27FC236}">
                <a16:creationId xmlns:a16="http://schemas.microsoft.com/office/drawing/2014/main" id="{EE821790-6C88-5E42-BBC4-7E83AEE885E3}"/>
              </a:ext>
            </a:extLst>
          </p:cNvPr>
          <p:cNvSpPr txBox="1"/>
          <p:nvPr/>
        </p:nvSpPr>
        <p:spPr>
          <a:xfrm>
            <a:off x="4343354" y="1971986"/>
            <a:ext cx="3838921" cy="369332"/>
          </a:xfrm>
          <a:prstGeom prst="rect">
            <a:avLst/>
          </a:prstGeom>
          <a:noFill/>
        </p:spPr>
        <p:txBody>
          <a:bodyPr wrap="square" rtlCol="0">
            <a:spAutoFit/>
          </a:bodyPr>
          <a:lstStyle/>
          <a:p>
            <a:r>
              <a:rPr lang="en-US"/>
              <a:t>Moran’s I (spatial auto-correlation)</a:t>
            </a:r>
          </a:p>
        </p:txBody>
      </p:sp>
    </p:spTree>
    <p:extLst>
      <p:ext uri="{BB962C8B-B14F-4D97-AF65-F5344CB8AC3E}">
        <p14:creationId xmlns:p14="http://schemas.microsoft.com/office/powerpoint/2010/main" val="3288421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DE88C-9F83-9A36-A0DF-B063DCCF36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9C5FA-24C9-68BB-1819-C6EB51A6AF22}"/>
              </a:ext>
            </a:extLst>
          </p:cNvPr>
          <p:cNvSpPr>
            <a:spLocks noGrp="1"/>
          </p:cNvSpPr>
          <p:nvPr>
            <p:ph type="title"/>
          </p:nvPr>
        </p:nvSpPr>
        <p:spPr/>
        <p:txBody>
          <a:bodyPr>
            <a:noAutofit/>
          </a:bodyPr>
          <a:lstStyle/>
          <a:p>
            <a:r>
              <a:rPr lang="en-US" sz="3200" dirty="0"/>
              <a:t>Moran’s I helps us identify genes with significant spatial autocorrelation</a:t>
            </a:r>
          </a:p>
        </p:txBody>
      </p:sp>
      <p:pic>
        <p:nvPicPr>
          <p:cNvPr id="12" name="Content Placeholder 3">
            <a:extLst>
              <a:ext uri="{FF2B5EF4-FFF2-40B4-BE49-F238E27FC236}">
                <a16:creationId xmlns:a16="http://schemas.microsoft.com/office/drawing/2014/main" id="{258A6BA7-F5A1-C71A-111A-F3A84A39350E}"/>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r="34210"/>
          <a:stretch/>
        </p:blipFill>
        <p:spPr>
          <a:xfrm>
            <a:off x="3285221" y="4079630"/>
            <a:ext cx="2977594" cy="1767024"/>
          </a:xfrm>
          <a:prstGeom prst="rect">
            <a:avLst/>
          </a:prstGeom>
        </p:spPr>
      </p:pic>
      <p:sp>
        <p:nvSpPr>
          <p:cNvPr id="5" name="TextBox 4">
            <a:extLst>
              <a:ext uri="{FF2B5EF4-FFF2-40B4-BE49-F238E27FC236}">
                <a16:creationId xmlns:a16="http://schemas.microsoft.com/office/drawing/2014/main" id="{49861D81-4D3A-D776-D68C-D8D91D317577}"/>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7" name="Content Placeholder 3">
            <a:extLst>
              <a:ext uri="{FF2B5EF4-FFF2-40B4-BE49-F238E27FC236}">
                <a16:creationId xmlns:a16="http://schemas.microsoft.com/office/drawing/2014/main" id="{0FD965C7-2F13-4D3A-E244-049AB2E1B434}"/>
              </a:ext>
            </a:extLst>
          </p:cNvPr>
          <p:cNvPicPr>
            <a:picLocks noChangeAspect="1"/>
          </p:cNvPicPr>
          <p:nvPr/>
        </p:nvPicPr>
        <p:blipFill rotWithShape="1">
          <a:blip r:embed="rId3">
            <a:extLst>
              <a:ext uri="{28A0092B-C50C-407E-A947-70E740481C1C}">
                <a14:useLocalDpi xmlns:a14="http://schemas.microsoft.com/office/drawing/2010/main"/>
              </a:ext>
            </a:extLst>
          </a:blip>
          <a:srcRect l="66000"/>
          <a:stretch/>
        </p:blipFill>
        <p:spPr>
          <a:xfrm>
            <a:off x="7318699" y="4085901"/>
            <a:ext cx="1538797" cy="1767024"/>
          </a:xfrm>
          <a:prstGeom prst="rect">
            <a:avLst/>
          </a:prstGeom>
        </p:spPr>
      </p:pic>
      <p:sp>
        <p:nvSpPr>
          <p:cNvPr id="13" name="TextBox 12">
            <a:extLst>
              <a:ext uri="{FF2B5EF4-FFF2-40B4-BE49-F238E27FC236}">
                <a16:creationId xmlns:a16="http://schemas.microsoft.com/office/drawing/2014/main" id="{631F4A99-B072-1076-4D50-5986FBF01795}"/>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C10E9A04-50BA-C2C7-54A1-95F15889613C}"/>
              </a:ext>
            </a:extLst>
          </p:cNvPr>
          <p:cNvPicPr>
            <a:picLocks noChangeAspect="1"/>
          </p:cNvPicPr>
          <p:nvPr/>
        </p:nvPicPr>
        <p:blipFill>
          <a:blip r:embed="rId4"/>
          <a:stretch>
            <a:fillRect/>
          </a:stretch>
        </p:blipFill>
        <p:spPr>
          <a:xfrm>
            <a:off x="3479174" y="2160624"/>
            <a:ext cx="5233651" cy="1279337"/>
          </a:xfrm>
          <a:prstGeom prst="rect">
            <a:avLst/>
          </a:prstGeom>
        </p:spPr>
      </p:pic>
      <p:sp>
        <p:nvSpPr>
          <p:cNvPr id="15" name="TextBox 14">
            <a:extLst>
              <a:ext uri="{FF2B5EF4-FFF2-40B4-BE49-F238E27FC236}">
                <a16:creationId xmlns:a16="http://schemas.microsoft.com/office/drawing/2014/main" id="{B3DC8ECA-A180-1248-EA0F-443B52FAE270}"/>
              </a:ext>
            </a:extLst>
          </p:cNvPr>
          <p:cNvSpPr txBox="1"/>
          <p:nvPr/>
        </p:nvSpPr>
        <p:spPr>
          <a:xfrm>
            <a:off x="4343354" y="1971986"/>
            <a:ext cx="3838921" cy="369332"/>
          </a:xfrm>
          <a:prstGeom prst="rect">
            <a:avLst/>
          </a:prstGeom>
          <a:noFill/>
        </p:spPr>
        <p:txBody>
          <a:bodyPr wrap="square" rtlCol="0">
            <a:spAutoFit/>
          </a:bodyPr>
          <a:lstStyle/>
          <a:p>
            <a:r>
              <a:rPr lang="en-US"/>
              <a:t>Moran’s I (spatial auto-correlation)</a:t>
            </a:r>
          </a:p>
        </p:txBody>
      </p:sp>
    </p:spTree>
    <p:extLst>
      <p:ext uri="{BB962C8B-B14F-4D97-AF65-F5344CB8AC3E}">
        <p14:creationId xmlns:p14="http://schemas.microsoft.com/office/powerpoint/2010/main" val="4169804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E173-57F3-EE47-BACD-92E6BE6CD5F6}"/>
              </a:ext>
            </a:extLst>
          </p:cNvPr>
          <p:cNvSpPr>
            <a:spLocks noGrp="1"/>
          </p:cNvSpPr>
          <p:nvPr>
            <p:ph type="title"/>
          </p:nvPr>
        </p:nvSpPr>
        <p:spPr/>
        <p:txBody>
          <a:bodyPr>
            <a:noAutofit/>
          </a:bodyPr>
          <a:lstStyle/>
          <a:p>
            <a:r>
              <a:rPr lang="en-US" sz="3200" dirty="0"/>
              <a:t>Moran’s I helps us identify genes with significant spatial autocorrelation</a:t>
            </a:r>
          </a:p>
        </p:txBody>
      </p:sp>
      <p:pic>
        <p:nvPicPr>
          <p:cNvPr id="12" name="Content Placeholder 3">
            <a:extLst>
              <a:ext uri="{FF2B5EF4-FFF2-40B4-BE49-F238E27FC236}">
                <a16:creationId xmlns:a16="http://schemas.microsoft.com/office/drawing/2014/main" id="{C814E554-449A-F747-9238-0D075B7C41C3}"/>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r="34210"/>
          <a:stretch/>
        </p:blipFill>
        <p:spPr>
          <a:xfrm>
            <a:off x="3285221" y="4079630"/>
            <a:ext cx="2977594" cy="1767024"/>
          </a:xfrm>
          <a:prstGeom prst="rect">
            <a:avLst/>
          </a:prstGeom>
        </p:spPr>
      </p:pic>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7" name="Content Placeholder 3">
            <a:extLst>
              <a:ext uri="{FF2B5EF4-FFF2-40B4-BE49-F238E27FC236}">
                <a16:creationId xmlns:a16="http://schemas.microsoft.com/office/drawing/2014/main" id="{DF1B1B8F-D1F8-DF4D-8C91-6CCCD6B4BF65}"/>
              </a:ext>
            </a:extLst>
          </p:cNvPr>
          <p:cNvPicPr>
            <a:picLocks noChangeAspect="1"/>
          </p:cNvPicPr>
          <p:nvPr/>
        </p:nvPicPr>
        <p:blipFill rotWithShape="1">
          <a:blip r:embed="rId3">
            <a:extLst>
              <a:ext uri="{28A0092B-C50C-407E-A947-70E740481C1C}">
                <a14:useLocalDpi xmlns:a14="http://schemas.microsoft.com/office/drawing/2010/main"/>
              </a:ext>
            </a:extLst>
          </a:blip>
          <a:srcRect l="66000"/>
          <a:stretch/>
        </p:blipFill>
        <p:spPr>
          <a:xfrm>
            <a:off x="7318699" y="4085901"/>
            <a:ext cx="1538797" cy="1767024"/>
          </a:xfrm>
          <a:prstGeom prst="rect">
            <a:avLst/>
          </a:prstGeom>
        </p:spPr>
      </p:pic>
      <p:sp>
        <p:nvSpPr>
          <p:cNvPr id="13" name="TextBox 12">
            <a:extLst>
              <a:ext uri="{FF2B5EF4-FFF2-40B4-BE49-F238E27FC236}">
                <a16:creationId xmlns:a16="http://schemas.microsoft.com/office/drawing/2014/main" id="{E7D31F5D-9CED-A24C-8C03-A06755C1EAAC}"/>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4"/>
          <a:stretch>
            <a:fillRect/>
          </a:stretch>
        </p:blipFill>
        <p:spPr>
          <a:xfrm>
            <a:off x="1131687" y="2341318"/>
            <a:ext cx="5233651" cy="1279337"/>
          </a:xfrm>
          <a:prstGeom prst="rect">
            <a:avLst/>
          </a:prstGeom>
        </p:spPr>
      </p:pic>
      <p:sp>
        <p:nvSpPr>
          <p:cNvPr id="15" name="TextBox 14">
            <a:extLst>
              <a:ext uri="{FF2B5EF4-FFF2-40B4-BE49-F238E27FC236}">
                <a16:creationId xmlns:a16="http://schemas.microsoft.com/office/drawing/2014/main" id="{EE821790-6C88-5E42-BBC4-7E83AEE885E3}"/>
              </a:ext>
            </a:extLst>
          </p:cNvPr>
          <p:cNvSpPr txBox="1"/>
          <p:nvPr/>
        </p:nvSpPr>
        <p:spPr>
          <a:xfrm>
            <a:off x="4343354" y="1971986"/>
            <a:ext cx="3838921" cy="369332"/>
          </a:xfrm>
          <a:prstGeom prst="rect">
            <a:avLst/>
          </a:prstGeom>
          <a:noFill/>
        </p:spPr>
        <p:txBody>
          <a:bodyPr wrap="square" rtlCol="0">
            <a:spAutoFit/>
          </a:bodyPr>
          <a:lstStyle/>
          <a:p>
            <a:r>
              <a:rPr lang="en-US"/>
              <a:t>Moran’s I (spatial auto-correlation)</a:t>
            </a:r>
          </a:p>
        </p:txBody>
      </p:sp>
      <p:sp>
        <p:nvSpPr>
          <p:cNvPr id="3" name="Rectangle 2">
            <a:extLst>
              <a:ext uri="{FF2B5EF4-FFF2-40B4-BE49-F238E27FC236}">
                <a16:creationId xmlns:a16="http://schemas.microsoft.com/office/drawing/2014/main" id="{0B9D61FD-A877-6946-9AE0-335DE64BF9E9}"/>
              </a:ext>
            </a:extLst>
          </p:cNvPr>
          <p:cNvSpPr/>
          <p:nvPr/>
        </p:nvSpPr>
        <p:spPr>
          <a:xfrm>
            <a:off x="3882670" y="2640865"/>
            <a:ext cx="388356" cy="3701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4C4800-C8C4-8849-9D29-C7396A8B0979}"/>
              </a:ext>
            </a:extLst>
          </p:cNvPr>
          <p:cNvPicPr>
            <a:picLocks noChangeAspect="1"/>
          </p:cNvPicPr>
          <p:nvPr/>
        </p:nvPicPr>
        <p:blipFill>
          <a:blip r:embed="rId5"/>
          <a:stretch>
            <a:fillRect/>
          </a:stretch>
        </p:blipFill>
        <p:spPr>
          <a:xfrm>
            <a:off x="6609529" y="2594805"/>
            <a:ext cx="5450081" cy="979790"/>
          </a:xfrm>
          <a:prstGeom prst="rect">
            <a:avLst/>
          </a:prstGeom>
        </p:spPr>
      </p:pic>
    </p:spTree>
    <p:extLst>
      <p:ext uri="{BB962C8B-B14F-4D97-AF65-F5344CB8AC3E}">
        <p14:creationId xmlns:p14="http://schemas.microsoft.com/office/powerpoint/2010/main" val="1780315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AA72BD-C944-5F32-737A-709ECB05F6C2}"/>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7" name="Picture 6">
            <a:extLst>
              <a:ext uri="{FF2B5EF4-FFF2-40B4-BE49-F238E27FC236}">
                <a16:creationId xmlns:a16="http://schemas.microsoft.com/office/drawing/2014/main" id="{B64F74CC-E4E4-EF04-9359-E1458B190DF3}"/>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4025554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2E03F-E497-EC0F-6E05-317288446FD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E0DBEBA-F0D7-F35D-6F62-34B0CACC7F4E}"/>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6" name="Picture 5">
            <a:extLst>
              <a:ext uri="{FF2B5EF4-FFF2-40B4-BE49-F238E27FC236}">
                <a16:creationId xmlns:a16="http://schemas.microsoft.com/office/drawing/2014/main" id="{3E302C15-A580-76B3-F561-F8C291CAA87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32416694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7029</TotalTime>
  <Words>1882</Words>
  <Application>Microsoft Macintosh PowerPoint</Application>
  <PresentationFormat>Widescreen</PresentationFormat>
  <Paragraphs>186</Paragraphs>
  <Slides>25</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Spatially variable gene (SVG) expression analysis</vt:lpstr>
      <vt:lpstr>PowerPoint Presentation</vt:lpstr>
      <vt:lpstr>After processing, data all look like this</vt:lpstr>
      <vt:lpstr>Motivation: Why might we be interested in identifying (cell-type-specific) spatially variable genes/proteins/markers?</vt:lpstr>
      <vt:lpstr>Moran’s I helps us identify genes with significant spatial autocorrelation</vt:lpstr>
      <vt:lpstr>Moran’s I helps us identify genes with significant spatial autocorrelation</vt:lpstr>
      <vt:lpstr>Moran’s I helps us identify genes with significant spatial autocorrelation</vt:lpstr>
      <vt:lpstr>PowerPoint Presentation</vt:lpstr>
      <vt:lpstr>PowerPoint Presentation</vt:lpstr>
      <vt:lpstr>PowerPoint Presentation</vt:lpstr>
      <vt:lpstr>PowerPoint Presentation</vt:lpstr>
      <vt:lpstr>PowerPoint Presentation</vt:lpstr>
      <vt:lpstr>Moran’s I has a closed form that we can compute to solve for the distribution and obtain a p-value</vt:lpstr>
      <vt:lpstr>PowerPoint Presentation</vt:lpstr>
      <vt:lpstr>MERINGUE uses a Voronoi tessellation-based approach for identifying spatial neighbors in a manner that is robust to variation in cellular density </vt:lpstr>
      <vt:lpstr>MERINGUE uses a Voronoi tessellation-based approach for identifying spatial neighbors in a manner that is robust to variation in cellular density </vt:lpstr>
      <vt:lpstr>Not all spatially heterogeneous gene expression are equal.  MERINGUE uses LISA to characterize the scale of spatial patterns to remove false discoveries.</vt:lpstr>
      <vt:lpstr>We apply MERINGUE to identify genes with spatially heterogeneous patterns in 2D, 3D, multi-section, and more</vt:lpstr>
      <vt:lpstr>PowerPoint Presentation</vt:lpstr>
      <vt:lpstr>PowerPoint Presentation</vt:lpstr>
      <vt:lpstr>PowerPoint Presentation</vt:lpstr>
      <vt:lpstr>PowerPoint Presentation</vt:lpstr>
      <vt:lpstr>MERINGUE proposes an inter-cell-type spatial cross correlation statistic to identify gene expression patterns indicative of cell-cell communication</vt:lpstr>
      <vt:lpstr>MERINGUE identifies spatial gene expression heterogeneity suggestive communication between spatially co-localized cells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Multi-scale Computational Analysis of Spatially Resolved Transcriptomic Imaging Data</dc:title>
  <dc:creator>Jean Fan</dc:creator>
  <cp:lastModifiedBy>Jean Fan</cp:lastModifiedBy>
  <cp:revision>12</cp:revision>
  <dcterms:created xsi:type="dcterms:W3CDTF">2021-10-11T22:48:03Z</dcterms:created>
  <dcterms:modified xsi:type="dcterms:W3CDTF">2025-02-24T18:14:44Z</dcterms:modified>
</cp:coreProperties>
</file>